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53"/>
  </p:notesMasterIdLst>
  <p:sldIdLst>
    <p:sldId id="257" r:id="rId3"/>
    <p:sldId id="271" r:id="rId4"/>
    <p:sldId id="272" r:id="rId5"/>
    <p:sldId id="273" r:id="rId6"/>
    <p:sldId id="331" r:id="rId7"/>
    <p:sldId id="274" r:id="rId8"/>
    <p:sldId id="275" r:id="rId9"/>
    <p:sldId id="276" r:id="rId10"/>
    <p:sldId id="279" r:id="rId11"/>
    <p:sldId id="280" r:id="rId12"/>
    <p:sldId id="284" r:id="rId13"/>
    <p:sldId id="285" r:id="rId14"/>
    <p:sldId id="286" r:id="rId15"/>
    <p:sldId id="287" r:id="rId16"/>
    <p:sldId id="282" r:id="rId17"/>
    <p:sldId id="283" r:id="rId18"/>
    <p:sldId id="289" r:id="rId19"/>
    <p:sldId id="290" r:id="rId20"/>
    <p:sldId id="291" r:id="rId21"/>
    <p:sldId id="292" r:id="rId22"/>
    <p:sldId id="293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6" r:id="rId34"/>
    <p:sldId id="307" r:id="rId35"/>
    <p:sldId id="308" r:id="rId36"/>
    <p:sldId id="309" r:id="rId37"/>
    <p:sldId id="310" r:id="rId38"/>
    <p:sldId id="311" r:id="rId39"/>
    <p:sldId id="313" r:id="rId40"/>
    <p:sldId id="316" r:id="rId41"/>
    <p:sldId id="317" r:id="rId42"/>
    <p:sldId id="318" r:id="rId43"/>
    <p:sldId id="319" r:id="rId44"/>
    <p:sldId id="322" r:id="rId45"/>
    <p:sldId id="323" r:id="rId46"/>
    <p:sldId id="324" r:id="rId47"/>
    <p:sldId id="325" r:id="rId48"/>
    <p:sldId id="326" r:id="rId49"/>
    <p:sldId id="327" r:id="rId50"/>
    <p:sldId id="328" r:id="rId51"/>
    <p:sldId id="329" r:id="rId52"/>
  </p:sldIdLst>
  <p:sldSz cx="9144000" cy="6858000" type="screen4x3"/>
  <p:notesSz cx="6797675" cy="99266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42080-97F9-4D47-9EDF-53253A5D8723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80BF4-6519-4A63-8200-CF4FF13B5F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4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8FC2F-9C43-49FB-ADC0-538824272DCB}" type="slidenum">
              <a:rPr lang="en-GB"/>
              <a:pPr/>
              <a:t>25</a:t>
            </a:fld>
            <a:endParaRPr lang="en-GB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Cardiac surgery patient who had a long cross clamp time resulting in raised ALT of 800 and an INR of 2.1  Now </a:t>
            </a:r>
            <a:r>
              <a:rPr lang="en-GB" dirty="0" err="1"/>
              <a:t>extubated</a:t>
            </a:r>
            <a:r>
              <a:rPr lang="en-GB" dirty="0"/>
              <a:t> this morning so still on PICU and in pain post op.</a:t>
            </a:r>
          </a:p>
          <a:p>
            <a:endParaRPr lang="en-GB" dirty="0"/>
          </a:p>
          <a:p>
            <a:r>
              <a:rPr lang="en-GB" dirty="0"/>
              <a:t>Which analgesic would be safe to use?</a:t>
            </a:r>
          </a:p>
          <a:p>
            <a:endParaRPr lang="en-GB" dirty="0"/>
          </a:p>
          <a:p>
            <a:r>
              <a:rPr lang="en-GB" dirty="0"/>
              <a:t>I’d like you to commit to an answer!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83F6D-A703-4163-9EDE-81E1E984F51C}" type="slidenum">
              <a:rPr lang="en-GB"/>
              <a:pPr/>
              <a:t>28</a:t>
            </a:fld>
            <a:endParaRPr lang="en-GB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 which liver patients can have morphine? And when would you need to be careful?  What would you do with the dose?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4283AF-7AC8-4705-8257-342EDE23A990}" type="slidenum">
              <a:rPr lang="en-GB"/>
              <a:pPr/>
              <a:t>31</a:t>
            </a:fld>
            <a:endParaRPr lang="en-GB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Transaminases are found in hepatocytes and are released when hepatocytes are damaged.  But we have a problem with specificity as they are also found in heart, muscle and kidneys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318" y="3479339"/>
            <a:ext cx="6266539" cy="1052586"/>
          </a:xfrm>
        </p:spPr>
        <p:txBody>
          <a:bodyPr anchor="b">
            <a:normAutofit/>
          </a:bodyPr>
          <a:lstStyle>
            <a:lvl1pPr algn="l">
              <a:defRPr sz="3000" b="1">
                <a:latin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575" y="4531925"/>
            <a:ext cx="6259282" cy="1056075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88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50863" y="1954213"/>
            <a:ext cx="804227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64656"/>
            <a:ext cx="8229600" cy="4336143"/>
          </a:xfrm>
        </p:spPr>
        <p:txBody>
          <a:bodyPr numCol="2">
            <a:normAutofit/>
          </a:bodyPr>
          <a:lstStyle>
            <a:lvl1pPr marL="0" indent="0" algn="l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08077"/>
            <a:ext cx="8229600" cy="835704"/>
          </a:xfrm>
        </p:spPr>
        <p:txBody>
          <a:bodyPr anchor="b">
            <a:normAutofit/>
          </a:bodyPr>
          <a:lstStyle>
            <a:lvl1pPr algn="l">
              <a:defRPr sz="2400" b="1" i="0">
                <a:latin typeface="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4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6010-A056-4ADF-AF44-C3126F7A49D2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91A-9DC9-4CBF-AE0E-47FEA522DFA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06010-A056-4ADF-AF44-C3126F7A49D2}" type="datetimeFigureOut">
              <a:rPr lang="en-GB" smtClean="0"/>
              <a:t>23/09/2019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891A-9DC9-4CBF-AE0E-47FEA522DFA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480C93A-DE41-4E1E-9D97-6CFF7B6CBD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2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F64A75B-54B8-4210-9D6B-7746E7BC77D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0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C548D6B-A955-4DD3-B095-CD3D75C818ED}" type="datetimeFigureOut">
              <a:rPr lang="en-GB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5516B83-32DE-42E4-811E-32BA8FAC6ED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DF8238C-2A0A-42C0-8862-60F44275DF75}" type="datetimeFigureOut">
              <a:rPr lang="en-GB"/>
              <a:pPr/>
              <a:t>23/09/2019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8EE1D6F-4984-4DA9-83C0-A09917DCD4C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5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.uk/imgres?imgurl=http://www.soinsdenosenfants.cps.ca/images/sectionpages/jaundice.jpg&amp;imgrefurl=http://www.soinsdenosenfants.cps.ca/grossesse/Jaunisse.htm&amp;h=210&amp;w=250&amp;sz=6&amp;tbnid=h2_CQ1Lxs5EJ:&amp;tbnh=89&amp;tbnw=105&amp;start=25&amp;prev=/images?q=jaundice&amp;start=20&amp;hl=en&amp;lr=&amp;ie=UTF-8&amp;sa=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www.giuseppeparodi.it/images/spider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376414"/>
            <a:ext cx="6266539" cy="1052586"/>
          </a:xfrm>
        </p:spPr>
        <p:txBody>
          <a:bodyPr/>
          <a:lstStyle/>
          <a:p>
            <a:r>
              <a:rPr lang="en-GB" b="1" dirty="0"/>
              <a:t>Medicines issues in liver</a:t>
            </a:r>
            <a:br>
              <a:rPr lang="en-GB" b="1" dirty="0"/>
            </a:br>
            <a:r>
              <a:rPr lang="en-GB" b="1" dirty="0"/>
              <a:t>disease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</a:pPr>
            <a:r>
              <a:rPr lang="en-GB" sz="2800" dirty="0"/>
              <a:t>Penny North-Lewis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Paediatric Liver Pharmacist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Leeds </a:t>
            </a:r>
            <a:r>
              <a:rPr lang="en-GB" sz="2800" dirty="0" smtClean="0"/>
              <a:t>Children’s Hospital</a:t>
            </a:r>
          </a:p>
          <a:p>
            <a:pPr>
              <a:lnSpc>
                <a:spcPct val="80000"/>
              </a:lnSpc>
            </a:pPr>
            <a:r>
              <a:rPr lang="en-GB" sz="2800" dirty="0" smtClean="0"/>
              <a:t>September 2019</a:t>
            </a:r>
            <a:endParaRPr lang="en-GB" sz="2800" dirty="0"/>
          </a:p>
        </p:txBody>
      </p:sp>
      <p:pic>
        <p:nvPicPr>
          <p:cNvPr id="2052" name="Picture 4" descr="liver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429000"/>
            <a:ext cx="19431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Causes of liver dysfunction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Ischaemia</a:t>
            </a:r>
            <a:endParaRPr lang="en-GB" dirty="0"/>
          </a:p>
          <a:p>
            <a:r>
              <a:rPr lang="en-GB" dirty="0"/>
              <a:t>Infection – H1N1, CMV, EBV, malaria…</a:t>
            </a:r>
          </a:p>
          <a:p>
            <a:r>
              <a:rPr lang="en-GB" dirty="0" smtClean="0"/>
              <a:t>Multi-organ failure</a:t>
            </a:r>
            <a:endParaRPr lang="en-GB" dirty="0"/>
          </a:p>
          <a:p>
            <a:r>
              <a:rPr lang="en-GB" dirty="0"/>
              <a:t>Drugs/TPN</a:t>
            </a:r>
          </a:p>
          <a:p>
            <a:r>
              <a:rPr lang="en-GB" dirty="0"/>
              <a:t>Trauma</a:t>
            </a:r>
          </a:p>
          <a:p>
            <a:r>
              <a:rPr lang="en-GB" dirty="0"/>
              <a:t>Oncological – metastases</a:t>
            </a:r>
          </a:p>
          <a:p>
            <a:r>
              <a:rPr lang="en-GB" dirty="0"/>
              <a:t>Gallstones, pancreatitis</a:t>
            </a:r>
          </a:p>
        </p:txBody>
      </p:sp>
    </p:spTree>
    <p:extLst>
      <p:ext uri="{BB962C8B-B14F-4D97-AF65-F5344CB8AC3E}">
        <p14:creationId xmlns:p14="http://schemas.microsoft.com/office/powerpoint/2010/main" val="1955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/>
          <a:lstStyle/>
          <a:p>
            <a:r>
              <a:rPr lang="en-GB" sz="3800" dirty="0"/>
              <a:t>Terminology - Hepatocellular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20888"/>
            <a:ext cx="8229600" cy="4525963"/>
          </a:xfrm>
        </p:spPr>
        <p:txBody>
          <a:bodyPr/>
          <a:lstStyle/>
          <a:p>
            <a:r>
              <a:rPr lang="en-GB" b="1" dirty="0"/>
              <a:t>Hepatitis</a:t>
            </a:r>
          </a:p>
          <a:p>
            <a:pPr lvl="1"/>
            <a:r>
              <a:rPr lang="en-GB" dirty="0"/>
              <a:t>Inflammation of hepatocytes</a:t>
            </a:r>
            <a:br>
              <a:rPr lang="en-GB" dirty="0"/>
            </a:br>
            <a:endParaRPr lang="en-GB" dirty="0"/>
          </a:p>
          <a:p>
            <a:r>
              <a:rPr lang="en-GB" b="1" dirty="0"/>
              <a:t>Fibrosis</a:t>
            </a:r>
          </a:p>
          <a:p>
            <a:pPr lvl="1"/>
            <a:r>
              <a:rPr lang="en-US" dirty="0"/>
              <a:t>An increase in connective tissue in the liver – reversible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20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GB" sz="3800" dirty="0"/>
              <a:t>Terminology - Hepatocellular</a:t>
            </a:r>
            <a:endParaRPr lang="en-US" sz="3800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928" y="1916832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/>
              <a:t>Cirrhosis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Widespread </a:t>
            </a:r>
            <a:r>
              <a:rPr lang="en-US" sz="2800" dirty="0" err="1"/>
              <a:t>disorganised</a:t>
            </a:r>
            <a:r>
              <a:rPr lang="en-US" sz="2800" dirty="0"/>
              <a:t> nodules in the liver combined with fibrosis</a:t>
            </a:r>
            <a:r>
              <a:rPr lang="en-US" sz="1600" b="1" dirty="0"/>
              <a:t> </a:t>
            </a:r>
            <a:br>
              <a:rPr lang="en-US" sz="1600" b="1" dirty="0"/>
            </a:b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GB" sz="2400" b="1" dirty="0"/>
              <a:t>Compensated cirrhosis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 smtClean="0"/>
              <a:t>   When </a:t>
            </a:r>
            <a:r>
              <a:rPr lang="en-GB" sz="2400" dirty="0"/>
              <a:t>a cirrhotic liver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continues </a:t>
            </a:r>
            <a:r>
              <a:rPr lang="en-GB" sz="2400" dirty="0"/>
              <a:t>to function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b="1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Picture 4" descr="LIVER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37909"/>
            <a:ext cx="3937496" cy="2587805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7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en-GB" sz="3800" dirty="0"/>
              <a:t>Terminology - Hepatocellular</a:t>
            </a:r>
            <a:endParaRPr lang="en-US" sz="3800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/>
              <a:t>Cirrhosis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/>
              <a:t>Widespread </a:t>
            </a:r>
            <a:r>
              <a:rPr lang="en-US" sz="2800" dirty="0" err="1"/>
              <a:t>disorganised</a:t>
            </a:r>
            <a:r>
              <a:rPr lang="en-US" sz="2800" dirty="0"/>
              <a:t> nodules in the liver combined with fibrosis</a:t>
            </a:r>
            <a:r>
              <a:rPr lang="en-US" sz="1600" b="1" dirty="0"/>
              <a:t> </a:t>
            </a:r>
            <a:br>
              <a:rPr lang="en-US" sz="1600" b="1" dirty="0"/>
            </a:br>
            <a:endParaRPr lang="en-US" sz="1600" b="1" dirty="0"/>
          </a:p>
          <a:p>
            <a:pPr lvl="1">
              <a:lnSpc>
                <a:spcPct val="90000"/>
              </a:lnSpc>
            </a:pPr>
            <a:r>
              <a:rPr lang="en-GB" sz="2400" b="1" dirty="0">
                <a:solidFill>
                  <a:schemeClr val="bg1">
                    <a:lumMod val="75000"/>
                  </a:schemeClr>
                </a:solidFill>
              </a:rPr>
              <a:t>Compensated cirrhosis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>
                <a:solidFill>
                  <a:schemeClr val="bg1">
                    <a:lumMod val="75000"/>
                  </a:schemeClr>
                </a:solidFill>
              </a:rPr>
              <a:t>When a cirrhotic liver continues to function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b="1" dirty="0"/>
          </a:p>
          <a:p>
            <a:pPr lvl="1">
              <a:lnSpc>
                <a:spcPct val="90000"/>
              </a:lnSpc>
            </a:pPr>
            <a:r>
              <a:rPr lang="en-GB" sz="2400" b="1" dirty="0"/>
              <a:t>Decompensated cirrhosis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When a cirrhotic liver can no longer function adequately – signs </a:t>
            </a:r>
            <a:r>
              <a:rPr lang="en-GB" sz="2400" dirty="0" err="1"/>
              <a:t>eg</a:t>
            </a:r>
            <a:r>
              <a:rPr lang="en-GB" sz="2400" dirty="0"/>
              <a:t> coagulopathy occur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8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523947"/>
            <a:ext cx="7416824" cy="1143000"/>
          </a:xfrm>
        </p:spPr>
        <p:txBody>
          <a:bodyPr/>
          <a:lstStyle/>
          <a:p>
            <a:r>
              <a:rPr lang="en-GB" dirty="0"/>
              <a:t>Terminology - Cholestasis</a:t>
            </a:r>
          </a:p>
        </p:txBody>
      </p:sp>
      <p:pic>
        <p:nvPicPr>
          <p:cNvPr id="46084" name="Picture 4" descr="Biliary Syste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297113"/>
            <a:ext cx="5184775" cy="3533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3059113" y="1838325"/>
            <a:ext cx="331311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6088" name="Picture 8" descr="hepatocyte and liver syste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3538" y="1484313"/>
            <a:ext cx="3157537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3348038" y="4265613"/>
            <a:ext cx="3224212" cy="2592387"/>
            <a:chOff x="2096" y="2591"/>
            <a:chExt cx="2031" cy="1633"/>
          </a:xfrm>
        </p:grpSpPr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rot="-3262863">
              <a:off x="2925" y="3022"/>
              <a:ext cx="1633" cy="77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2" name="Text Box 12"/>
            <p:cNvSpPr txBox="1">
              <a:spLocks noChangeArrowheads="1"/>
            </p:cNvSpPr>
            <p:nvPr/>
          </p:nvSpPr>
          <p:spPr bwMode="auto">
            <a:xfrm>
              <a:off x="2096" y="3737"/>
              <a:ext cx="174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200" b="1">
                  <a:latin typeface="Tahoma" pitchFamily="34" charset="0"/>
                </a:rPr>
                <a:t>Extrahepatic</a:t>
              </a:r>
            </a:p>
          </p:txBody>
        </p:sp>
      </p:grpSp>
      <p:grpSp>
        <p:nvGrpSpPr>
          <p:cNvPr id="46094" name="Group 14"/>
          <p:cNvGrpSpPr>
            <a:grpSpLocks/>
          </p:cNvGrpSpPr>
          <p:nvPr/>
        </p:nvGrpSpPr>
        <p:grpSpPr bwMode="auto">
          <a:xfrm>
            <a:off x="1187450" y="1700213"/>
            <a:ext cx="5400675" cy="1728787"/>
            <a:chOff x="748" y="1026"/>
            <a:chExt cx="3402" cy="1089"/>
          </a:xfrm>
        </p:grpSpPr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2517" y="1344"/>
              <a:ext cx="1633" cy="77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6093" name="Text Box 13"/>
            <p:cNvSpPr txBox="1">
              <a:spLocks noChangeArrowheads="1"/>
            </p:cNvSpPr>
            <p:nvPr/>
          </p:nvSpPr>
          <p:spPr bwMode="auto">
            <a:xfrm>
              <a:off x="748" y="1026"/>
              <a:ext cx="172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3200" b="1">
                  <a:latin typeface="Tahoma" pitchFamily="34" charset="0"/>
                </a:rPr>
                <a:t>Intrahepatic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9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GB" dirty="0"/>
              <a:t>Why?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dirty="0"/>
              <a:t>Cholestasis </a:t>
            </a:r>
          </a:p>
          <a:p>
            <a:r>
              <a:rPr lang="en-GB" dirty="0"/>
              <a:t>Impaired elimination of biliary cleared drugs, </a:t>
            </a:r>
            <a:r>
              <a:rPr lang="en-GB" dirty="0" err="1"/>
              <a:t>malabsorption</a:t>
            </a:r>
            <a:r>
              <a:rPr lang="en-GB" dirty="0"/>
              <a:t> of fat soluble drugs</a:t>
            </a:r>
            <a:br>
              <a:rPr lang="en-GB" dirty="0"/>
            </a:br>
            <a:endParaRPr lang="en-GB" dirty="0"/>
          </a:p>
          <a:p>
            <a:pPr>
              <a:buFont typeface="Wingdings" pitchFamily="2" charset="2"/>
              <a:buNone/>
            </a:pPr>
            <a:r>
              <a:rPr lang="en-GB" dirty="0"/>
              <a:t>Hepatocellular damage</a:t>
            </a:r>
          </a:p>
          <a:p>
            <a:r>
              <a:rPr lang="en-GB" dirty="0"/>
              <a:t>Impaired metabolism, reduced protein binding, deranged distribution …</a:t>
            </a:r>
          </a:p>
        </p:txBody>
      </p:sp>
    </p:spTree>
    <p:extLst>
      <p:ext uri="{BB962C8B-B14F-4D97-AF65-F5344CB8AC3E}">
        <p14:creationId xmlns:p14="http://schemas.microsoft.com/office/powerpoint/2010/main" val="1981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Helps to decide how to modify drug therapy and to categorise patient into one of the following types:</a:t>
            </a:r>
          </a:p>
          <a:p>
            <a:pPr lvl="1"/>
            <a:r>
              <a:rPr lang="en-GB" dirty="0"/>
              <a:t>Hepatitis</a:t>
            </a:r>
          </a:p>
          <a:p>
            <a:pPr lvl="1"/>
            <a:r>
              <a:rPr lang="en-GB" dirty="0" smtClean="0"/>
              <a:t>Cholestasis</a:t>
            </a:r>
            <a:endParaRPr lang="en-GB" dirty="0"/>
          </a:p>
          <a:p>
            <a:pPr lvl="1"/>
            <a:r>
              <a:rPr lang="en-GB" dirty="0" smtClean="0"/>
              <a:t>Cirrhosis </a:t>
            </a:r>
            <a:r>
              <a:rPr lang="en-GB" dirty="0"/>
              <a:t>– compensated</a:t>
            </a:r>
          </a:p>
          <a:p>
            <a:pPr lvl="1"/>
            <a:r>
              <a:rPr lang="en-GB" dirty="0"/>
              <a:t>Cirrhosis – decompensated</a:t>
            </a:r>
          </a:p>
          <a:p>
            <a:pPr lvl="1"/>
            <a:r>
              <a:rPr lang="en-GB" dirty="0"/>
              <a:t>Acute liver failure</a:t>
            </a:r>
          </a:p>
        </p:txBody>
      </p:sp>
    </p:spTree>
    <p:extLst>
      <p:ext uri="{BB962C8B-B14F-4D97-AF65-F5344CB8AC3E}">
        <p14:creationId xmlns:p14="http://schemas.microsoft.com/office/powerpoint/2010/main" val="335470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GB" dirty="0"/>
              <a:t>Next stage	- drug considerations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GB" sz="3600" dirty="0"/>
              <a:t>Pharmacokinetics</a:t>
            </a:r>
            <a:br>
              <a:rPr lang="en-GB" sz="3600" dirty="0"/>
            </a:br>
            <a:endParaRPr lang="en-GB" sz="3600" dirty="0"/>
          </a:p>
          <a:p>
            <a:r>
              <a:rPr lang="en-GB" sz="3600" dirty="0"/>
              <a:t>Pharmacodynamics</a:t>
            </a:r>
            <a:br>
              <a:rPr lang="en-GB" sz="3600" dirty="0"/>
            </a:br>
            <a:endParaRPr lang="en-GB" sz="3600" dirty="0"/>
          </a:p>
          <a:p>
            <a:r>
              <a:rPr lang="en-GB" sz="3600" dirty="0"/>
              <a:t>Adverse drug reactions</a:t>
            </a:r>
          </a:p>
        </p:txBody>
      </p:sp>
    </p:spTree>
    <p:extLst>
      <p:ext uri="{BB962C8B-B14F-4D97-AF65-F5344CB8AC3E}">
        <p14:creationId xmlns:p14="http://schemas.microsoft.com/office/powerpoint/2010/main" val="23850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416824" cy="1143000"/>
          </a:xfrm>
        </p:spPr>
        <p:txBody>
          <a:bodyPr/>
          <a:lstStyle/>
          <a:p>
            <a:r>
              <a:rPr lang="en-GB" dirty="0"/>
              <a:t>Absorption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72816"/>
            <a:ext cx="7667625" cy="4525962"/>
          </a:xfrm>
        </p:spPr>
        <p:txBody>
          <a:bodyPr/>
          <a:lstStyle/>
          <a:p>
            <a:r>
              <a:rPr lang="en-GB" b="1" dirty="0"/>
              <a:t>Ascites</a:t>
            </a:r>
            <a:r>
              <a:rPr lang="en-GB" dirty="0"/>
              <a:t> may impair absorption e.g. diuretics</a:t>
            </a:r>
          </a:p>
          <a:p>
            <a:pPr lvl="1"/>
            <a:r>
              <a:rPr lang="en-GB" dirty="0"/>
              <a:t>Bigger doses or IV</a:t>
            </a:r>
          </a:p>
          <a:p>
            <a:endParaRPr lang="en-GB" dirty="0"/>
          </a:p>
          <a:p>
            <a:r>
              <a:rPr lang="en-GB" b="1" dirty="0"/>
              <a:t>Cholestasis</a:t>
            </a:r>
            <a:r>
              <a:rPr lang="en-GB" dirty="0"/>
              <a:t> may impair absorption of fat soluble drugs e.g. fat soluble vitamins</a:t>
            </a:r>
          </a:p>
          <a:p>
            <a:pPr lvl="1"/>
            <a:r>
              <a:rPr lang="en-GB" dirty="0"/>
              <a:t>Bigger doses</a:t>
            </a:r>
          </a:p>
        </p:txBody>
      </p:sp>
    </p:spTree>
    <p:extLst>
      <p:ext uri="{BB962C8B-B14F-4D97-AF65-F5344CB8AC3E}">
        <p14:creationId xmlns:p14="http://schemas.microsoft.com/office/powerpoint/2010/main" val="1102635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20688"/>
            <a:ext cx="8229600" cy="1143000"/>
          </a:xfrm>
        </p:spPr>
        <p:txBody>
          <a:bodyPr/>
          <a:lstStyle/>
          <a:p>
            <a:r>
              <a:rPr lang="en-GB" dirty="0"/>
              <a:t>Distribution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GB" b="1" dirty="0"/>
              <a:t>Ascites</a:t>
            </a:r>
            <a:r>
              <a:rPr lang="en-GB" dirty="0"/>
              <a:t> will increase volume of distribution for water soluble drugs</a:t>
            </a:r>
          </a:p>
          <a:p>
            <a:pPr lvl="1"/>
            <a:r>
              <a:rPr lang="en-GB" dirty="0"/>
              <a:t>Bigger doses </a:t>
            </a:r>
            <a:r>
              <a:rPr lang="en-GB" i="1" dirty="0"/>
              <a:t>per kg</a:t>
            </a:r>
            <a:br>
              <a:rPr lang="en-GB" i="1" dirty="0"/>
            </a:br>
            <a:endParaRPr lang="en-GB" i="1" dirty="0"/>
          </a:p>
          <a:p>
            <a:r>
              <a:rPr lang="en-GB" b="1" dirty="0"/>
              <a:t>Low albumin</a:t>
            </a:r>
            <a:r>
              <a:rPr lang="en-GB" dirty="0"/>
              <a:t> will alter amount of free drug if highly protein bound</a:t>
            </a:r>
          </a:p>
          <a:p>
            <a:pPr lvl="1"/>
            <a:r>
              <a:rPr lang="en-GB" dirty="0"/>
              <a:t>Reduced doses</a:t>
            </a:r>
          </a:p>
        </p:txBody>
      </p:sp>
    </p:spTree>
    <p:extLst>
      <p:ext uri="{BB962C8B-B14F-4D97-AF65-F5344CB8AC3E}">
        <p14:creationId xmlns:p14="http://schemas.microsoft.com/office/powerpoint/2010/main" val="3052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836712"/>
            <a:ext cx="8015287" cy="1080120"/>
          </a:xfrm>
        </p:spPr>
        <p:txBody>
          <a:bodyPr/>
          <a:lstStyle/>
          <a:p>
            <a:r>
              <a:rPr lang="en-GB" dirty="0"/>
              <a:t>Where is the liver?</a:t>
            </a:r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132856"/>
            <a:ext cx="3883025" cy="3886944"/>
          </a:xfrm>
        </p:spPr>
        <p:txBody>
          <a:bodyPr/>
          <a:lstStyle/>
          <a:p>
            <a:endParaRPr lang="en-GB" sz="2800" dirty="0"/>
          </a:p>
        </p:txBody>
      </p:sp>
      <p:pic>
        <p:nvPicPr>
          <p:cNvPr id="6159" name="Picture 15" descr="Where is the li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2276872"/>
            <a:ext cx="2636838" cy="31765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24264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20688"/>
            <a:ext cx="8229600" cy="1143000"/>
          </a:xfrm>
        </p:spPr>
        <p:txBody>
          <a:bodyPr/>
          <a:lstStyle/>
          <a:p>
            <a:r>
              <a:rPr lang="en-GB" dirty="0"/>
              <a:t>Metabolism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754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/>
              <a:t>Decompensated </a:t>
            </a:r>
            <a:r>
              <a:rPr lang="en-GB" b="1" dirty="0" smtClean="0"/>
              <a:t>cirrhosis or acute liver failure</a:t>
            </a:r>
            <a:r>
              <a:rPr lang="en-GB" dirty="0" smtClean="0"/>
              <a:t> </a:t>
            </a:r>
            <a:r>
              <a:rPr lang="en-GB" dirty="0"/>
              <a:t>- reduced number of functioning hepatocytes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Reduce dose or increase interval</a:t>
            </a:r>
            <a:r>
              <a:rPr lang="en-GB" sz="1800" dirty="0"/>
              <a:t> </a:t>
            </a:r>
            <a:br>
              <a:rPr lang="en-GB" sz="1800" dirty="0"/>
            </a:br>
            <a:endParaRPr lang="en-GB" sz="1800" dirty="0"/>
          </a:p>
          <a:p>
            <a:pPr>
              <a:lnSpc>
                <a:spcPct val="90000"/>
              </a:lnSpc>
            </a:pPr>
            <a:r>
              <a:rPr lang="en-GB" b="1" dirty="0"/>
              <a:t>Portal hypertension</a:t>
            </a:r>
            <a:r>
              <a:rPr lang="en-GB" dirty="0"/>
              <a:t> - reduced first pass metabolism if highly extracted drug e.g. propranolol, </a:t>
            </a:r>
            <a:r>
              <a:rPr lang="en-GB" dirty="0" err="1"/>
              <a:t>lidocaine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Reduce dose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888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2613025"/>
            <a:ext cx="5799137" cy="3265488"/>
          </a:xfrm>
        </p:spPr>
        <p:txBody>
          <a:bodyPr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4213" y="1196975"/>
            <a:ext cx="7200900" cy="5786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90600" y="-26988"/>
            <a:ext cx="77724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US" sz="4200">
              <a:solidFill>
                <a:schemeClr val="tx2"/>
              </a:solidFill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92263" y="1192213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Liver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019800" y="1192213"/>
            <a:ext cx="191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Oesophagus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6156325" y="1573213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Stomach</a:t>
            </a: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6689725" y="4011613"/>
            <a:ext cx="1135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Spleen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867400" y="4773613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Kidney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867400" y="4240213"/>
            <a:ext cx="1830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Splenic vein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600200" y="4087813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Portal Vein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4708525" y="5764213"/>
            <a:ext cx="260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sz="2400">
                <a:solidFill>
                  <a:srgbClr val="000000"/>
                </a:solidFill>
              </a:rPr>
              <a:t>Inferior vena cava</a:t>
            </a:r>
            <a:endParaRPr lang="en-GB" sz="2400">
              <a:latin typeface="Times New Roman" pitchFamily="18" charset="0"/>
            </a:endParaRPr>
          </a:p>
        </p:txBody>
      </p:sp>
      <p:pic>
        <p:nvPicPr>
          <p:cNvPr id="32782" name="Picture 14" descr="liver without any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68413"/>
            <a:ext cx="48402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GB" sz="3200"/>
              <a:t>- Portal hypertension</a:t>
            </a:r>
          </a:p>
        </p:txBody>
      </p:sp>
    </p:spTree>
    <p:extLst>
      <p:ext uri="{BB962C8B-B14F-4D97-AF65-F5344CB8AC3E}">
        <p14:creationId xmlns:p14="http://schemas.microsoft.com/office/powerpoint/2010/main" val="7018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692696"/>
            <a:ext cx="8229600" cy="1143000"/>
          </a:xfrm>
        </p:spPr>
        <p:txBody>
          <a:bodyPr/>
          <a:lstStyle/>
          <a:p>
            <a:r>
              <a:rPr lang="en-GB" dirty="0"/>
              <a:t>Elimination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en-GB" b="1" dirty="0"/>
              <a:t>Cholestasis</a:t>
            </a:r>
            <a:r>
              <a:rPr lang="en-GB" dirty="0"/>
              <a:t> – biliary cleared drugs may accumulate </a:t>
            </a:r>
          </a:p>
          <a:p>
            <a:pPr lvl="1"/>
            <a:r>
              <a:rPr lang="en-GB" dirty="0"/>
              <a:t>Caution if active/toxic metabolites are produced, possibly not important if </a:t>
            </a:r>
            <a:r>
              <a:rPr lang="en-GB" dirty="0" smtClean="0"/>
              <a:t>inactive</a:t>
            </a:r>
            <a:br>
              <a:rPr lang="en-GB" dirty="0" smtClean="0"/>
            </a:br>
            <a:endParaRPr lang="en-GB" dirty="0"/>
          </a:p>
          <a:p>
            <a:pPr lvl="1"/>
            <a:r>
              <a:rPr lang="en-GB" dirty="0"/>
              <a:t>Compensatory pathways e.g. renal if reduced biliary clearance?</a:t>
            </a:r>
          </a:p>
        </p:txBody>
      </p:sp>
    </p:spTree>
    <p:extLst>
      <p:ext uri="{BB962C8B-B14F-4D97-AF65-F5344CB8AC3E}">
        <p14:creationId xmlns:p14="http://schemas.microsoft.com/office/powerpoint/2010/main" val="104982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08720"/>
            <a:ext cx="8229600" cy="1143000"/>
          </a:xfrm>
        </p:spPr>
        <p:txBody>
          <a:bodyPr/>
          <a:lstStyle/>
          <a:p>
            <a:r>
              <a:rPr lang="en-GB" dirty="0" err="1"/>
              <a:t>Pharmacodynamcis</a:t>
            </a:r>
            <a:endParaRPr lang="en-GB" dirty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332037"/>
            <a:ext cx="8229600" cy="4525963"/>
          </a:xfrm>
        </p:spPr>
        <p:txBody>
          <a:bodyPr/>
          <a:lstStyle/>
          <a:p>
            <a:r>
              <a:rPr lang="en-GB" dirty="0"/>
              <a:t>Increased receptor sensitivity</a:t>
            </a:r>
          </a:p>
          <a:p>
            <a:pPr lvl="1"/>
            <a:r>
              <a:rPr lang="en-GB" dirty="0"/>
              <a:t>More permeable BBB</a:t>
            </a:r>
          </a:p>
          <a:p>
            <a:pPr lvl="1"/>
            <a:r>
              <a:rPr lang="en-GB" dirty="0"/>
              <a:t>Increased respiratory depression with opioids</a:t>
            </a:r>
          </a:p>
        </p:txBody>
      </p:sp>
    </p:spTree>
    <p:extLst>
      <p:ext uri="{BB962C8B-B14F-4D97-AF65-F5344CB8AC3E}">
        <p14:creationId xmlns:p14="http://schemas.microsoft.com/office/powerpoint/2010/main" val="4082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/>
          <a:lstStyle/>
          <a:p>
            <a:r>
              <a:rPr lang="en-GB" dirty="0"/>
              <a:t>Side Effect Profile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sz="2400" dirty="0"/>
              <a:t>Drugs with the following side effects may need to be avoided/used with caution:</a:t>
            </a:r>
          </a:p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Pruritus 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Coagulation </a:t>
            </a:r>
            <a:r>
              <a:rPr lang="en-GB" sz="2400" dirty="0"/>
              <a:t>defects </a:t>
            </a:r>
            <a:endParaRPr lang="en-GB" sz="2400" dirty="0" smtClean="0"/>
          </a:p>
          <a:p>
            <a:pPr>
              <a:lnSpc>
                <a:spcPct val="90000"/>
              </a:lnSpc>
            </a:pPr>
            <a:r>
              <a:rPr lang="en-GB" sz="2400" dirty="0" smtClean="0"/>
              <a:t>GI ulceration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Constipation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Effects on electrolytes and fluid balance 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Sedation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Renal toxicity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40081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800" dirty="0"/>
              <a:t>Which analgesic can you use in a patient with liver disease?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492896"/>
            <a:ext cx="7924800" cy="402431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LcParenR"/>
            </a:pPr>
            <a:r>
              <a:rPr lang="en-GB" dirty="0" err="1"/>
              <a:t>Paracetamol</a:t>
            </a:r>
            <a:endParaRPr lang="en-GB" dirty="0"/>
          </a:p>
          <a:p>
            <a:pPr marL="609600" indent="-609600">
              <a:buFont typeface="Wingdings" pitchFamily="2" charset="2"/>
              <a:buAutoNum type="alphaLcParenR"/>
            </a:pPr>
            <a:r>
              <a:rPr lang="en-GB" dirty="0"/>
              <a:t>Ibuprofen</a:t>
            </a:r>
          </a:p>
          <a:p>
            <a:pPr marL="609600" indent="-609600">
              <a:buFont typeface="Wingdings" pitchFamily="2" charset="2"/>
              <a:buAutoNum type="alphaLcParenR"/>
            </a:pPr>
            <a:r>
              <a:rPr lang="en-GB" dirty="0"/>
              <a:t>Morphine</a:t>
            </a:r>
          </a:p>
          <a:p>
            <a:pPr marL="609600" indent="-609600">
              <a:buFont typeface="Wingdings" pitchFamily="2" charset="2"/>
              <a:buAutoNum type="alphaLcParenR"/>
            </a:pPr>
            <a:r>
              <a:rPr lang="en-GB" dirty="0"/>
              <a:t>Don’t know</a:t>
            </a:r>
          </a:p>
          <a:p>
            <a:pPr marL="609600" indent="-609600">
              <a:buFont typeface="Wingdings" pitchFamily="2" charset="2"/>
              <a:buAutoNum type="alphaLcParenR"/>
            </a:pPr>
            <a:r>
              <a:rPr lang="en-GB" dirty="0"/>
              <a:t>Need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332368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8275" y="404664"/>
            <a:ext cx="8015287" cy="914400"/>
          </a:xfrm>
        </p:spPr>
        <p:txBody>
          <a:bodyPr/>
          <a:lstStyle/>
          <a:p>
            <a:r>
              <a:rPr lang="en-GB" dirty="0" err="1"/>
              <a:t>Paracetamol</a:t>
            </a:r>
            <a:endParaRPr lang="en-GB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418388" cy="1828800"/>
          </a:xfrm>
        </p:spPr>
        <p:txBody>
          <a:bodyPr/>
          <a:lstStyle/>
          <a:p>
            <a:pPr lvl="1"/>
            <a:r>
              <a:rPr lang="en-GB" sz="2600" dirty="0"/>
              <a:t>Hepatic metabolism (multiple pathways)</a:t>
            </a:r>
          </a:p>
          <a:p>
            <a:pPr lvl="2"/>
            <a:r>
              <a:rPr lang="en-GB" sz="2200" dirty="0"/>
              <a:t>Need glutathione – stores may be reduced in the severely malnourished</a:t>
            </a:r>
          </a:p>
          <a:p>
            <a:pPr lvl="1"/>
            <a:r>
              <a:rPr lang="en-GB" sz="2600" dirty="0"/>
              <a:t>Hepatotoxic in overdose</a:t>
            </a:r>
          </a:p>
          <a:p>
            <a:pPr lvl="1">
              <a:buFont typeface="Wingdings" pitchFamily="2" charset="2"/>
              <a:buNone/>
            </a:pPr>
            <a:endParaRPr lang="en-GB" sz="2600" dirty="0"/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611188" y="3789363"/>
            <a:ext cx="7489825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200" dirty="0"/>
              <a:t>		  </a:t>
            </a:r>
            <a:r>
              <a:rPr lang="en-GB" sz="1200" dirty="0" smtClean="0"/>
              <a:t>                       </a:t>
            </a:r>
            <a:r>
              <a:rPr lang="en-GB" sz="1200" dirty="0"/>
              <a:t>oxidation		</a:t>
            </a:r>
            <a:r>
              <a:rPr lang="en-GB" sz="1200" dirty="0" smtClean="0"/>
              <a:t>       conjugation </a:t>
            </a:r>
            <a:r>
              <a:rPr lang="en-GB" sz="1200" dirty="0"/>
              <a:t>with              </a:t>
            </a:r>
            <a:r>
              <a:rPr lang="en-GB" sz="1200" dirty="0" err="1"/>
              <a:t>Mercapturic</a:t>
            </a:r>
            <a:r>
              <a:rPr lang="en-GB" sz="1200" dirty="0"/>
              <a:t> acid/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GB" sz="1200" dirty="0"/>
              <a:t>                 </a:t>
            </a:r>
            <a:r>
              <a:rPr lang="en-GB" sz="1200" dirty="0" err="1"/>
              <a:t>Paracetamol</a:t>
            </a:r>
            <a:r>
              <a:rPr lang="en-GB" sz="1200" dirty="0"/>
              <a:t>         CYP2E1	  NAPQI	glutathione                  Cysteine acid conjugates</a:t>
            </a:r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/>
              <a:t>                 </a:t>
            </a:r>
            <a:r>
              <a:rPr lang="en-GB" sz="1200" dirty="0" smtClean="0"/>
              <a:t>conjugation</a:t>
            </a:r>
            <a:r>
              <a:rPr lang="en-GB" sz="1200" dirty="0"/>
              <a:t>		          </a:t>
            </a:r>
            <a:r>
              <a:rPr lang="en-GB" sz="1200" dirty="0" smtClean="0"/>
              <a:t>         </a:t>
            </a:r>
            <a:r>
              <a:rPr lang="en-GB" sz="1200" dirty="0"/>
              <a:t>conjugation with protein</a:t>
            </a:r>
          </a:p>
          <a:p>
            <a:pPr>
              <a:spcBef>
                <a:spcPct val="50000"/>
              </a:spcBef>
            </a:pPr>
            <a:r>
              <a:rPr lang="en-GB" sz="1200" dirty="0"/>
              <a:t>				</a:t>
            </a:r>
            <a:r>
              <a:rPr lang="en-GB" sz="1200" dirty="0" smtClean="0"/>
              <a:t>                              </a:t>
            </a:r>
            <a:r>
              <a:rPr lang="en-GB" sz="1200" dirty="0" err="1" smtClean="0"/>
              <a:t>sulfhydryls</a:t>
            </a: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 err="1"/>
              <a:t>Glucuronide</a:t>
            </a:r>
            <a:r>
              <a:rPr lang="en-GB" sz="1200" dirty="0"/>
              <a:t>	              Sulphate</a:t>
            </a:r>
          </a:p>
          <a:p>
            <a:pPr>
              <a:spcBef>
                <a:spcPct val="50000"/>
              </a:spcBef>
            </a:pPr>
            <a:r>
              <a:rPr lang="en-GB" sz="1200" dirty="0"/>
              <a:t>			</a:t>
            </a:r>
            <a:r>
              <a:rPr lang="en-GB" sz="1200" dirty="0" smtClean="0"/>
              <a:t>                              Complexes</a:t>
            </a:r>
            <a:endParaRPr lang="en-GB" sz="1200" dirty="0"/>
          </a:p>
          <a:p>
            <a:pPr>
              <a:spcBef>
                <a:spcPct val="50000"/>
              </a:spcBef>
            </a:pPr>
            <a:endParaRPr lang="en-GB" sz="1200" dirty="0"/>
          </a:p>
          <a:p>
            <a:pPr>
              <a:spcBef>
                <a:spcPct val="50000"/>
              </a:spcBef>
            </a:pPr>
            <a:r>
              <a:rPr lang="en-GB" sz="1200" dirty="0"/>
              <a:t>			</a:t>
            </a:r>
            <a:r>
              <a:rPr lang="en-GB" sz="1200" dirty="0" smtClean="0"/>
              <a:t>                           Hepatotoxicity</a:t>
            </a:r>
            <a:endParaRPr lang="en-GB" sz="1200" dirty="0"/>
          </a:p>
          <a:p>
            <a:pPr>
              <a:spcBef>
                <a:spcPct val="50000"/>
              </a:spcBef>
            </a:pPr>
            <a:endParaRPr lang="en-GB" sz="1200" dirty="0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 flipH="1">
            <a:off x="1116013" y="4149725"/>
            <a:ext cx="50323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998" name="Line 6"/>
          <p:cNvSpPr>
            <a:spLocks noChangeShapeType="1"/>
          </p:cNvSpPr>
          <p:nvPr/>
        </p:nvSpPr>
        <p:spPr bwMode="auto">
          <a:xfrm>
            <a:off x="1979613" y="4149725"/>
            <a:ext cx="5048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2999" name="Line 7"/>
          <p:cNvSpPr>
            <a:spLocks noChangeShapeType="1"/>
          </p:cNvSpPr>
          <p:nvPr/>
        </p:nvSpPr>
        <p:spPr bwMode="auto">
          <a:xfrm>
            <a:off x="2339975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0" name="Line 8"/>
          <p:cNvSpPr>
            <a:spLocks noChangeShapeType="1"/>
          </p:cNvSpPr>
          <p:nvPr/>
        </p:nvSpPr>
        <p:spPr bwMode="auto">
          <a:xfrm>
            <a:off x="3276600" y="40052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1" name="Line 9"/>
          <p:cNvSpPr>
            <a:spLocks noChangeShapeType="1"/>
          </p:cNvSpPr>
          <p:nvPr/>
        </p:nvSpPr>
        <p:spPr bwMode="auto">
          <a:xfrm>
            <a:off x="3995738" y="400526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2" name="Line 10"/>
          <p:cNvSpPr>
            <a:spLocks noChangeShapeType="1"/>
          </p:cNvSpPr>
          <p:nvPr/>
        </p:nvSpPr>
        <p:spPr bwMode="auto">
          <a:xfrm>
            <a:off x="5148263" y="4005263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3" name="Line 11"/>
          <p:cNvSpPr>
            <a:spLocks noChangeShapeType="1"/>
          </p:cNvSpPr>
          <p:nvPr/>
        </p:nvSpPr>
        <p:spPr bwMode="auto">
          <a:xfrm>
            <a:off x="3708400" y="41497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004" name="Line 12"/>
          <p:cNvSpPr>
            <a:spLocks noChangeShapeType="1"/>
          </p:cNvSpPr>
          <p:nvPr/>
        </p:nvSpPr>
        <p:spPr bwMode="auto">
          <a:xfrm>
            <a:off x="3708400" y="5516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95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uiExpand="1" build="p"/>
      <p:bldP spid="2129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Ibuprofen</a:t>
            </a:r>
            <a:endParaRPr lang="en-GB" dirty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dirty="0"/>
              <a:t>Lipid soluble </a:t>
            </a:r>
          </a:p>
          <a:p>
            <a:pPr lvl="1"/>
            <a:r>
              <a:rPr lang="en-GB" dirty="0"/>
              <a:t>99% protein binding</a:t>
            </a:r>
          </a:p>
          <a:p>
            <a:pPr lvl="1"/>
            <a:r>
              <a:rPr lang="en-GB" dirty="0"/>
              <a:t>Extensive hepatic metabolism</a:t>
            </a:r>
          </a:p>
          <a:p>
            <a:pPr lvl="1"/>
            <a:r>
              <a:rPr lang="en-GB" dirty="0"/>
              <a:t>Side effects?</a:t>
            </a:r>
          </a:p>
          <a:p>
            <a:pPr lvl="2"/>
            <a:r>
              <a:rPr lang="en-GB" dirty="0"/>
              <a:t>GI ulceration</a:t>
            </a:r>
          </a:p>
          <a:p>
            <a:pPr lvl="2"/>
            <a:r>
              <a:rPr lang="en-GB" dirty="0"/>
              <a:t>Inhibition of platelet aggregation</a:t>
            </a:r>
          </a:p>
          <a:p>
            <a:pPr lvl="2"/>
            <a:r>
              <a:rPr lang="en-GB" dirty="0"/>
              <a:t>Renal impairment</a:t>
            </a:r>
          </a:p>
          <a:p>
            <a:pPr lvl="2"/>
            <a:r>
              <a:rPr lang="en-GB" dirty="0"/>
              <a:t>Fluid retention and electrolyte abnormalities</a:t>
            </a:r>
          </a:p>
          <a:p>
            <a:pPr lvl="2"/>
            <a:r>
              <a:rPr lang="en-GB" dirty="0"/>
              <a:t>Hepatotoxicity</a:t>
            </a:r>
          </a:p>
        </p:txBody>
      </p:sp>
    </p:spTree>
    <p:extLst>
      <p:ext uri="{BB962C8B-B14F-4D97-AF65-F5344CB8AC3E}">
        <p14:creationId xmlns:p14="http://schemas.microsoft.com/office/powerpoint/2010/main" val="6267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9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Morphine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7924800" cy="4708525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GB" dirty="0"/>
              <a:t>Low protein binding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Extensive hepatic metabolism, first pass &gt;50%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Biliary excretion and </a:t>
            </a:r>
            <a:r>
              <a:rPr lang="en-GB" dirty="0" err="1"/>
              <a:t>enterohepatic</a:t>
            </a:r>
            <a:r>
              <a:rPr lang="en-GB" dirty="0"/>
              <a:t> </a:t>
            </a:r>
            <a:r>
              <a:rPr lang="en-GB" dirty="0" smtClean="0"/>
              <a:t>recirculation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Side </a:t>
            </a:r>
            <a:r>
              <a:rPr lang="en-GB" dirty="0" smtClean="0"/>
              <a:t>effects?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en-GB" dirty="0"/>
              <a:t>Sedation, respiratory depression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Constipation</a:t>
            </a:r>
          </a:p>
          <a:p>
            <a:pPr lvl="2">
              <a:lnSpc>
                <a:spcPct val="90000"/>
              </a:lnSpc>
            </a:pPr>
            <a:r>
              <a:rPr lang="en-GB" dirty="0"/>
              <a:t>Pruritus</a:t>
            </a:r>
          </a:p>
        </p:txBody>
      </p:sp>
    </p:spTree>
    <p:extLst>
      <p:ext uri="{BB962C8B-B14F-4D97-AF65-F5344CB8AC3E}">
        <p14:creationId xmlns:p14="http://schemas.microsoft.com/office/powerpoint/2010/main" val="374041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229600" cy="1143000"/>
          </a:xfrm>
        </p:spPr>
        <p:txBody>
          <a:bodyPr/>
          <a:lstStyle/>
          <a:p>
            <a:r>
              <a:rPr lang="en-US" dirty="0" smtClean="0"/>
              <a:t>Case story</a:t>
            </a:r>
            <a:endParaRPr lang="en-US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week old baby – prolonged jaundice</a:t>
            </a:r>
          </a:p>
          <a:p>
            <a:pPr lvl="1"/>
            <a:r>
              <a:rPr lang="en-US" dirty="0" smtClean="0"/>
              <a:t>Bilirubin 132 (conjugated 97), ALT 104</a:t>
            </a:r>
          </a:p>
          <a:p>
            <a:pPr lvl="1"/>
            <a:r>
              <a:rPr lang="en-US" dirty="0" smtClean="0"/>
              <a:t>Pale stools, dark urine</a:t>
            </a:r>
          </a:p>
          <a:p>
            <a:pPr lvl="1"/>
            <a:r>
              <a:rPr lang="en-US" dirty="0" smtClean="0"/>
              <a:t>Hungry baby, not quite thriving</a:t>
            </a:r>
          </a:p>
          <a:p>
            <a:pPr lvl="1"/>
            <a:r>
              <a:rPr lang="en-US" dirty="0" smtClean="0"/>
              <a:t>USS – absent gall bladder, triangular cord sign.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∆ biliary atresia</a:t>
            </a:r>
            <a:br>
              <a:rPr lang="en-US" dirty="0" smtClean="0"/>
            </a:br>
            <a:r>
              <a:rPr lang="en-US" dirty="0" smtClean="0"/>
              <a:t>= Profound </a:t>
            </a:r>
            <a:r>
              <a:rPr lang="en-US" dirty="0" err="1" smtClean="0"/>
              <a:t>extrahepatic</a:t>
            </a:r>
            <a:r>
              <a:rPr lang="en-US" dirty="0" smtClean="0"/>
              <a:t> cholestasis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4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462617" y="692696"/>
            <a:ext cx="8229600" cy="1143000"/>
          </a:xfrm>
        </p:spPr>
        <p:txBody>
          <a:bodyPr/>
          <a:lstStyle/>
          <a:p>
            <a:r>
              <a:rPr lang="en-GB" dirty="0"/>
              <a:t>What does the liver do?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68313" y="2422525"/>
            <a:ext cx="216058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 dirty="0"/>
              <a:t>Synthesis</a:t>
            </a:r>
            <a:r>
              <a:rPr lang="en-GB" sz="2400" dirty="0"/>
              <a:t> </a:t>
            </a:r>
            <a:r>
              <a:rPr lang="en-GB" dirty="0"/>
              <a:t>(e.g. albumin &amp; clotting </a:t>
            </a:r>
            <a:r>
              <a:rPr lang="en-GB" dirty="0" smtClean="0"/>
              <a:t>factors, cholesterol)</a:t>
            </a:r>
            <a:endParaRPr lang="en-GB" dirty="0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276600" y="1700213"/>
            <a:ext cx="2252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 dirty="0" smtClean="0"/>
              <a:t>Glucose homeostasis</a:t>
            </a:r>
            <a:endParaRPr lang="en-GB" dirty="0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6011863" y="2492375"/>
            <a:ext cx="28067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 dirty="0" smtClean="0"/>
              <a:t>Storage</a:t>
            </a:r>
            <a:r>
              <a:rPr lang="en-GB" dirty="0" smtClean="0"/>
              <a:t> e.g. vitamin A and D</a:t>
            </a:r>
            <a:endParaRPr lang="en-GB" dirty="0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95288" y="4724400"/>
            <a:ext cx="2540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/>
              <a:t>Bile production and secretion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372224" y="4221163"/>
            <a:ext cx="237624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 smtClean="0"/>
              <a:t>Immunological </a:t>
            </a:r>
            <a:r>
              <a:rPr lang="en-GB" dirty="0"/>
              <a:t>e.g. </a:t>
            </a:r>
            <a:r>
              <a:rPr lang="en-GB" dirty="0" smtClean="0"/>
              <a:t>filtering antigens</a:t>
            </a:r>
            <a:endParaRPr lang="en-GB" dirty="0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3203575" y="5157788"/>
            <a:ext cx="31686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400" b="1" dirty="0"/>
              <a:t>Metabolism</a:t>
            </a:r>
            <a:r>
              <a:rPr lang="en-GB" dirty="0"/>
              <a:t> </a:t>
            </a:r>
            <a:r>
              <a:rPr lang="en-GB" dirty="0" err="1"/>
              <a:t>e.g</a:t>
            </a:r>
            <a:r>
              <a:rPr lang="en-GB" dirty="0"/>
              <a:t> drugs, </a:t>
            </a:r>
            <a:r>
              <a:rPr lang="en-GB" dirty="0" smtClean="0"/>
              <a:t>hormones, lipids, </a:t>
            </a:r>
            <a:r>
              <a:rPr lang="en-GB" dirty="0"/>
              <a:t>toxic products such as ammonia</a:t>
            </a:r>
          </a:p>
        </p:txBody>
      </p:sp>
      <p:pic>
        <p:nvPicPr>
          <p:cNvPr id="45078" name="Picture 22" descr="good liv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4325" y="2698750"/>
            <a:ext cx="2874963" cy="192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4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/>
      <p:bldP spid="45065" grpId="0"/>
      <p:bldP spid="45066" grpId="0"/>
      <p:bldP spid="45067" grpId="0"/>
      <p:bldP spid="45068" grpId="0"/>
      <p:bldP spid="450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8105" y="476672"/>
            <a:ext cx="8229600" cy="1143000"/>
          </a:xfrm>
        </p:spPr>
        <p:txBody>
          <a:bodyPr/>
          <a:lstStyle/>
          <a:p>
            <a:r>
              <a:rPr lang="en-GB" dirty="0"/>
              <a:t>Bilirubin (</a:t>
            </a:r>
            <a:r>
              <a:rPr lang="en-GB" dirty="0" smtClean="0"/>
              <a:t>3-20 </a:t>
            </a:r>
            <a:r>
              <a:rPr lang="en-GB" dirty="0" err="1"/>
              <a:t>micromol</a:t>
            </a:r>
            <a:r>
              <a:rPr lang="en-GB" dirty="0"/>
              <a:t>/l)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3569"/>
            <a:ext cx="4392612" cy="4419600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Unconjugated</a:t>
            </a:r>
          </a:p>
          <a:p>
            <a:pPr>
              <a:buFont typeface="Wingdings" pitchFamily="2" charset="2"/>
              <a:buChar char="n"/>
            </a:pPr>
            <a:r>
              <a:rPr lang="en-GB" sz="2400" dirty="0"/>
              <a:t>Increased production (haemolysis)</a:t>
            </a:r>
          </a:p>
          <a:p>
            <a:pPr>
              <a:buFont typeface="Wingdings" pitchFamily="2" charset="2"/>
              <a:buChar char="n"/>
            </a:pPr>
            <a:r>
              <a:rPr lang="en-GB" sz="2400" dirty="0"/>
              <a:t>Decreased conjugation</a:t>
            </a:r>
            <a:br>
              <a:rPr lang="en-GB" sz="2400" dirty="0"/>
            </a:br>
            <a:r>
              <a:rPr lang="en-GB" sz="2400" dirty="0"/>
              <a:t>(Gilberts, neonate, cirrhosis)</a:t>
            </a:r>
            <a:br>
              <a:rPr lang="en-GB" sz="2400" dirty="0"/>
            </a:br>
            <a:endParaRPr lang="en-GB" sz="2400" dirty="0"/>
          </a:p>
          <a:p>
            <a:pPr marL="0" indent="0">
              <a:buNone/>
            </a:pPr>
            <a:r>
              <a:rPr lang="en-GB" sz="2800" b="1" dirty="0"/>
              <a:t>Conjugated</a:t>
            </a:r>
          </a:p>
          <a:p>
            <a:pPr>
              <a:buFont typeface="Wingdings" pitchFamily="2" charset="2"/>
              <a:buChar char="n"/>
            </a:pPr>
            <a:r>
              <a:rPr lang="en-GB" sz="2400" dirty="0"/>
              <a:t>Intrahepatic cholestasis </a:t>
            </a:r>
          </a:p>
          <a:p>
            <a:pPr>
              <a:buFont typeface="Wingdings" pitchFamily="2" charset="2"/>
              <a:buChar char="n"/>
            </a:pPr>
            <a:r>
              <a:rPr lang="en-GB" sz="2400" dirty="0" err="1"/>
              <a:t>Extrahepatic</a:t>
            </a:r>
            <a:r>
              <a:rPr lang="en-GB" sz="2400" dirty="0"/>
              <a:t> cholestasis (gall stones, BA)</a:t>
            </a:r>
          </a:p>
          <a:p>
            <a:pPr lvl="1">
              <a:buClr>
                <a:schemeClr val="hlink"/>
              </a:buClr>
              <a:buFont typeface="Wingdings" pitchFamily="2" charset="2"/>
              <a:buNone/>
            </a:pPr>
            <a:endParaRPr lang="en-GB" dirty="0"/>
          </a:p>
          <a:p>
            <a:endParaRPr lang="en-GB" sz="360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43438" y="170021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716463" y="1484313"/>
            <a:ext cx="388778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2000" dirty="0"/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2000" dirty="0" err="1">
                <a:solidFill>
                  <a:schemeClr val="accent2"/>
                </a:solidFill>
              </a:rPr>
              <a:t>Haem</a:t>
            </a:r>
            <a:r>
              <a:rPr lang="en-GB" sz="2000" dirty="0">
                <a:solidFill>
                  <a:schemeClr val="accent2"/>
                </a:solidFill>
              </a:rPr>
              <a:t> of erythrocytes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schemeClr val="accent2"/>
                </a:solidFill>
              </a:rPr>
              <a:t>bilirubin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schemeClr val="accent2"/>
                </a:solidFill>
              </a:rPr>
              <a:t>plasma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schemeClr val="accent2"/>
                </a:solidFill>
              </a:rPr>
              <a:t>         albumin (unconjugated)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schemeClr val="accent2"/>
                </a:solidFill>
              </a:rPr>
              <a:t>hepatocyte (conjugated &amp; water soluble)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schemeClr val="accent2"/>
                </a:solidFill>
              </a:rPr>
              <a:t>bile</a:t>
            </a: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GB" sz="2000" dirty="0">
              <a:solidFill>
                <a:schemeClr val="accent2"/>
              </a:solidFill>
            </a:endParaRPr>
          </a:p>
          <a:p>
            <a:pPr marL="342900" indent="-342900" algn="ctr">
              <a:lnSpc>
                <a:spcPct val="7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GB" sz="2000" dirty="0">
                <a:solidFill>
                  <a:schemeClr val="accent2"/>
                </a:solidFill>
              </a:rPr>
              <a:t>faeces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GB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</a:pPr>
            <a:endParaRPr lang="en-GB" sz="2000" dirty="0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588125" y="20605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58812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588125" y="31416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588125" y="3716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6588125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588125" y="50133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2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/>
          <a:lstStyle/>
          <a:p>
            <a:r>
              <a:rPr lang="en-GB" dirty="0"/>
              <a:t>Transaminases (0-35iu/L)</a:t>
            </a:r>
            <a:br>
              <a:rPr lang="en-GB" dirty="0"/>
            </a:br>
            <a:r>
              <a:rPr lang="en-GB" dirty="0"/>
              <a:t>(ALT &amp; AST)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08920"/>
            <a:ext cx="8229600" cy="4525963"/>
          </a:xfrm>
        </p:spPr>
        <p:txBody>
          <a:bodyPr/>
          <a:lstStyle/>
          <a:p>
            <a:r>
              <a:rPr lang="en-GB" dirty="0">
                <a:solidFill>
                  <a:srgbClr val="453CF6"/>
                </a:solidFill>
              </a:rPr>
              <a:t>Enzyme released from hepatocytes when damaged</a:t>
            </a:r>
          </a:p>
          <a:p>
            <a:r>
              <a:rPr lang="en-GB" dirty="0">
                <a:sym typeface="Symbol" pitchFamily="18" charset="2"/>
              </a:rPr>
              <a:t>Markers of hepatocellular injury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n"/>
            </a:pPr>
            <a:r>
              <a:rPr lang="en-GB" dirty="0">
                <a:sym typeface="Symbol" pitchFamily="18" charset="2"/>
              </a:rPr>
              <a:t>High elevations in acute injury (in several thousands)</a:t>
            </a:r>
          </a:p>
          <a:p>
            <a:pPr lvl="1">
              <a:buClr>
                <a:schemeClr val="hlink"/>
              </a:buClr>
              <a:buFont typeface="Wingdings" pitchFamily="2" charset="2"/>
              <a:buChar char="n"/>
            </a:pPr>
            <a:r>
              <a:rPr lang="en-GB" dirty="0"/>
              <a:t>Can be </a:t>
            </a:r>
            <a:r>
              <a:rPr lang="en-GB" b="1" dirty="0"/>
              <a:t>normal</a:t>
            </a:r>
            <a:r>
              <a:rPr lang="en-GB" dirty="0"/>
              <a:t> in severe chronic liver disease (cirrhosis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398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txBody>
          <a:bodyPr/>
          <a:lstStyle/>
          <a:p>
            <a:r>
              <a:rPr lang="en-GB" dirty="0" smtClean="0"/>
              <a:t>Biliary atresia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dirty="0" smtClean="0"/>
              <a:t>Kasai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25% success, 25% fail.</a:t>
            </a:r>
          </a:p>
          <a:p>
            <a:endParaRPr lang="en-GB" dirty="0"/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10834" r="81328" b="69166"/>
          <a:stretch/>
        </p:blipFill>
        <p:spPr bwMode="auto">
          <a:xfrm>
            <a:off x="2717371" y="2060848"/>
            <a:ext cx="4464496" cy="300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83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PK/PD/ADR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Cholestatic</a:t>
            </a:r>
            <a:r>
              <a:rPr lang="en-GB" dirty="0" smtClean="0"/>
              <a:t> patient</a:t>
            </a:r>
          </a:p>
          <a:p>
            <a:pPr lvl="1"/>
            <a:r>
              <a:rPr lang="en-GB" dirty="0" smtClean="0"/>
              <a:t>Impaired absorption of lipophilic drug</a:t>
            </a:r>
          </a:p>
          <a:p>
            <a:pPr lvl="1"/>
            <a:r>
              <a:rPr lang="en-GB" dirty="0" smtClean="0"/>
              <a:t>Displacement of bilirubin from binding sites (and vice versa)</a:t>
            </a:r>
          </a:p>
          <a:p>
            <a:pPr lvl="1"/>
            <a:r>
              <a:rPr lang="en-GB" dirty="0" smtClean="0"/>
              <a:t>Impaired excretion of biliary cleared drugs</a:t>
            </a:r>
          </a:p>
          <a:p>
            <a:pPr lvl="1"/>
            <a:r>
              <a:rPr lang="en-GB" dirty="0" smtClean="0"/>
              <a:t>Potential fat sol </a:t>
            </a:r>
            <a:r>
              <a:rPr lang="en-GB" dirty="0" err="1" smtClean="0"/>
              <a:t>vit</a:t>
            </a:r>
            <a:r>
              <a:rPr lang="en-GB" dirty="0" smtClean="0"/>
              <a:t> deficiency = coagulopathy CHECK</a:t>
            </a:r>
          </a:p>
          <a:p>
            <a:pPr lvl="1"/>
            <a:r>
              <a:rPr lang="en-GB" dirty="0" smtClean="0"/>
              <a:t>Potential for pruritus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68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of analgesia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7924800" cy="4535016"/>
          </a:xfrm>
        </p:spPr>
        <p:txBody>
          <a:bodyPr/>
          <a:lstStyle/>
          <a:p>
            <a:r>
              <a:rPr lang="en-GB" dirty="0" err="1" smtClean="0"/>
              <a:t>Paracetamol</a:t>
            </a:r>
            <a:endParaRPr lang="en-GB" dirty="0" smtClean="0"/>
          </a:p>
          <a:p>
            <a:pPr lvl="1"/>
            <a:r>
              <a:rPr lang="en-GB" sz="1800" dirty="0" smtClean="0"/>
              <a:t>Fine to use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Ibuprofen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Possible impaired oral absorption (lipid soluble drug)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May displace bilirubin from protein binding sites or v.v.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Caution if </a:t>
            </a:r>
            <a:r>
              <a:rPr lang="en-GB" sz="1800" dirty="0" err="1" smtClean="0"/>
              <a:t>pt</a:t>
            </a:r>
            <a:r>
              <a:rPr lang="en-GB" sz="1800" dirty="0" smtClean="0"/>
              <a:t> has raised INR due to </a:t>
            </a:r>
            <a:r>
              <a:rPr lang="en-GB" sz="1800" dirty="0" err="1" smtClean="0"/>
              <a:t>vit</a:t>
            </a:r>
            <a:r>
              <a:rPr lang="en-GB" sz="1800" dirty="0" smtClean="0"/>
              <a:t> K </a:t>
            </a:r>
            <a:r>
              <a:rPr lang="en-GB" sz="1800" dirty="0" err="1" smtClean="0"/>
              <a:t>malabsorption</a:t>
            </a:r>
            <a:endParaRPr lang="en-GB" sz="1800" dirty="0" smtClean="0"/>
          </a:p>
          <a:p>
            <a:pPr lvl="1">
              <a:lnSpc>
                <a:spcPct val="90000"/>
              </a:lnSpc>
            </a:pPr>
            <a:r>
              <a:rPr lang="en-GB" sz="1800" dirty="0" smtClean="0">
                <a:solidFill>
                  <a:srgbClr val="00B0F0"/>
                </a:solidFill>
              </a:rPr>
              <a:t>Prefer avoid but could use with careful consideration</a:t>
            </a:r>
          </a:p>
          <a:p>
            <a:pPr lvl="1">
              <a:lnSpc>
                <a:spcPct val="90000"/>
              </a:lnSpc>
            </a:pP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Morphine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Possible impaired excretion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Pruritus, bile duct spasm 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>
                <a:solidFill>
                  <a:srgbClr val="00B0F0"/>
                </a:solidFill>
              </a:rPr>
              <a:t>Yes – normal dose but monitor and use </a:t>
            </a:r>
            <a:r>
              <a:rPr lang="en-GB" sz="1800" dirty="0" err="1" smtClean="0">
                <a:solidFill>
                  <a:srgbClr val="00B0F0"/>
                </a:solidFill>
              </a:rPr>
              <a:t>prn</a:t>
            </a:r>
            <a:endParaRPr lang="en-GB" sz="1800" dirty="0" smtClean="0">
              <a:solidFill>
                <a:srgbClr val="00B0F0"/>
              </a:solidFill>
            </a:endParaRP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563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GB" dirty="0" smtClean="0"/>
              <a:t>Case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60637"/>
            <a:ext cx="8229600" cy="4525963"/>
          </a:xfrm>
        </p:spPr>
        <p:txBody>
          <a:bodyPr/>
          <a:lstStyle/>
          <a:p>
            <a:r>
              <a:rPr lang="en-GB" dirty="0" smtClean="0"/>
              <a:t>6-12 months of age</a:t>
            </a:r>
          </a:p>
          <a:p>
            <a:pPr lvl="1"/>
            <a:r>
              <a:rPr lang="en-GB" dirty="0" smtClean="0"/>
              <a:t>Recurrent episodes of cholangitis</a:t>
            </a:r>
          </a:p>
          <a:p>
            <a:pPr lvl="2"/>
            <a:r>
              <a:rPr lang="en-GB" dirty="0" smtClean="0"/>
              <a:t>Intermittently raised bilirubin and ALT – never returning to baseline</a:t>
            </a:r>
          </a:p>
        </p:txBody>
      </p:sp>
    </p:spTree>
    <p:extLst>
      <p:ext uri="{BB962C8B-B14F-4D97-AF65-F5344CB8AC3E}">
        <p14:creationId xmlns:p14="http://schemas.microsoft.com/office/powerpoint/2010/main" val="20844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/>
          <a:lstStyle/>
          <a:p>
            <a:r>
              <a:rPr lang="en-GB" dirty="0" smtClean="0"/>
              <a:t>Case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4525963"/>
          </a:xfrm>
        </p:spPr>
        <p:txBody>
          <a:bodyPr/>
          <a:lstStyle/>
          <a:p>
            <a:r>
              <a:rPr lang="en-GB" dirty="0" smtClean="0"/>
              <a:t>12 months of age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dirty="0" smtClean="0"/>
              <a:t>ALT 240,  Bilirubin 120, INR 1.4,  Albumin 36</a:t>
            </a:r>
          </a:p>
          <a:p>
            <a:pPr lvl="1"/>
            <a:r>
              <a:rPr lang="en-GB" dirty="0" smtClean="0"/>
              <a:t>USS – echogenic liver, hepatomegaly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FIBROSIS</a:t>
            </a:r>
          </a:p>
        </p:txBody>
      </p:sp>
    </p:spTree>
    <p:extLst>
      <p:ext uri="{BB962C8B-B14F-4D97-AF65-F5344CB8AC3E}">
        <p14:creationId xmlns:p14="http://schemas.microsoft.com/office/powerpoint/2010/main" val="26946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066087" cy="1316038"/>
          </a:xfrm>
        </p:spPr>
        <p:txBody>
          <a:bodyPr/>
          <a:lstStyle/>
          <a:p>
            <a:r>
              <a:rPr lang="en-GB" sz="3400" dirty="0" err="1"/>
              <a:t>Prothrombin</a:t>
            </a:r>
            <a:r>
              <a:rPr lang="en-GB" sz="3800" dirty="0"/>
              <a:t> Time (~13 </a:t>
            </a:r>
            <a:r>
              <a:rPr lang="en-GB" sz="3800" dirty="0" err="1"/>
              <a:t>secs</a:t>
            </a:r>
            <a:r>
              <a:rPr lang="en-GB" sz="3800" dirty="0"/>
              <a:t>) </a:t>
            </a:r>
            <a:br>
              <a:rPr lang="en-GB" sz="3800" dirty="0"/>
            </a:br>
            <a:r>
              <a:rPr lang="en-GB" sz="3800" dirty="0"/>
              <a:t>or INR (0.9-1.2)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8840"/>
            <a:ext cx="8447087" cy="52562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GB" sz="2800" dirty="0">
                <a:solidFill>
                  <a:srgbClr val="453CF6"/>
                </a:solidFill>
              </a:rPr>
              <a:t>Decreased synthesis of clotting factors </a:t>
            </a:r>
            <a:r>
              <a:rPr lang="en-GB" sz="2800" dirty="0" smtClean="0">
                <a:solidFill>
                  <a:srgbClr val="453CF6"/>
                </a:solidFill>
              </a:rPr>
              <a:t/>
            </a:r>
            <a:br>
              <a:rPr lang="en-GB" sz="2800" dirty="0" smtClean="0">
                <a:solidFill>
                  <a:srgbClr val="453CF6"/>
                </a:solidFill>
              </a:rPr>
            </a:br>
            <a:endParaRPr lang="en-GB" sz="2800" dirty="0">
              <a:solidFill>
                <a:srgbClr val="453CF6"/>
              </a:solidFill>
            </a:endParaRPr>
          </a:p>
          <a:p>
            <a:pPr>
              <a:lnSpc>
                <a:spcPct val="140000"/>
              </a:lnSpc>
            </a:pPr>
            <a:r>
              <a:rPr lang="en-GB" sz="2800" dirty="0">
                <a:solidFill>
                  <a:srgbClr val="453CF6"/>
                </a:solidFill>
              </a:rPr>
              <a:t>Vitamin K </a:t>
            </a:r>
            <a:r>
              <a:rPr lang="en-GB" sz="2800" dirty="0" err="1" smtClean="0">
                <a:solidFill>
                  <a:srgbClr val="453CF6"/>
                </a:solidFill>
              </a:rPr>
              <a:t>malabsorption</a:t>
            </a:r>
            <a:r>
              <a:rPr lang="en-GB" sz="2800" dirty="0">
                <a:solidFill>
                  <a:srgbClr val="453CF6"/>
                </a:solidFill>
              </a:rPr>
              <a:t/>
            </a:r>
            <a:br>
              <a:rPr lang="en-GB" sz="2800" dirty="0">
                <a:solidFill>
                  <a:srgbClr val="453CF6"/>
                </a:solidFill>
              </a:rPr>
            </a:br>
            <a:endParaRPr lang="en-GB" sz="2800" dirty="0" smtClean="0"/>
          </a:p>
          <a:p>
            <a:pPr>
              <a:spcBef>
                <a:spcPct val="45000"/>
              </a:spcBef>
            </a:pPr>
            <a:r>
              <a:rPr lang="en-GB" sz="2800" dirty="0" smtClean="0"/>
              <a:t>Useful </a:t>
            </a:r>
            <a:r>
              <a:rPr lang="en-GB" sz="2800" dirty="0"/>
              <a:t>prognostic indicator of impending liver failure e.g. acute liver failure or decompensated chronic liver disease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sz="2800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57446" y="2676252"/>
            <a:ext cx="12969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22367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GB" dirty="0" smtClean="0"/>
              <a:t>Case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GB" dirty="0" smtClean="0"/>
              <a:t>15 months of age</a:t>
            </a:r>
          </a:p>
          <a:p>
            <a:pPr lvl="1"/>
            <a:r>
              <a:rPr lang="en-GB" dirty="0" smtClean="0"/>
              <a:t>ALT 180,  Bilirubin 180,  </a:t>
            </a:r>
            <a:r>
              <a:rPr lang="en-GB" dirty="0" err="1" smtClean="0"/>
              <a:t>Alk</a:t>
            </a:r>
            <a:r>
              <a:rPr lang="en-GB" dirty="0" smtClean="0"/>
              <a:t> </a:t>
            </a:r>
            <a:r>
              <a:rPr lang="en-GB" dirty="0" err="1" smtClean="0"/>
              <a:t>Phos</a:t>
            </a:r>
            <a:r>
              <a:rPr lang="en-GB" dirty="0" smtClean="0"/>
              <a:t> 560</a:t>
            </a:r>
            <a:br>
              <a:rPr lang="en-GB" dirty="0" smtClean="0"/>
            </a:br>
            <a:r>
              <a:rPr lang="en-GB" dirty="0" smtClean="0"/>
              <a:t>INR 1.5 (corrects with </a:t>
            </a:r>
            <a:r>
              <a:rPr lang="en-GB" dirty="0" err="1" smtClean="0"/>
              <a:t>vit</a:t>
            </a:r>
            <a:r>
              <a:rPr lang="en-GB" dirty="0" smtClean="0"/>
              <a:t> K),  Albumin 29</a:t>
            </a:r>
          </a:p>
          <a:p>
            <a:pPr lvl="1"/>
            <a:r>
              <a:rPr lang="en-GB" dirty="0" smtClean="0"/>
              <a:t>USS – cirrhotic liver, signs of portal hypertension on </a:t>
            </a:r>
            <a:r>
              <a:rPr lang="en-GB" dirty="0" err="1" smtClean="0"/>
              <a:t>dopplers</a:t>
            </a:r>
            <a:endParaRPr lang="en-GB" dirty="0" smtClean="0"/>
          </a:p>
          <a:p>
            <a:pPr lvl="1"/>
            <a:r>
              <a:rPr lang="en-GB" dirty="0" smtClean="0"/>
              <a:t>Ascites – managed with diuretics and HAS</a:t>
            </a:r>
          </a:p>
          <a:p>
            <a:pPr lvl="1"/>
            <a:r>
              <a:rPr lang="en-GB" dirty="0" smtClean="0"/>
              <a:t>Pruritus</a:t>
            </a:r>
          </a:p>
          <a:p>
            <a:r>
              <a:rPr lang="en-GB" dirty="0" smtClean="0"/>
              <a:t>Compensated cirrhosis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3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PK/PD/ADR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Compensated cirrhosis</a:t>
            </a:r>
          </a:p>
          <a:p>
            <a:pPr lvl="1"/>
            <a:r>
              <a:rPr lang="en-GB" dirty="0" smtClean="0"/>
              <a:t>Absorption in ascites and cholestasis</a:t>
            </a:r>
          </a:p>
          <a:p>
            <a:pPr lvl="1"/>
            <a:r>
              <a:rPr lang="en-GB" dirty="0" smtClean="0"/>
              <a:t>Distribution</a:t>
            </a:r>
          </a:p>
          <a:p>
            <a:pPr lvl="2"/>
            <a:r>
              <a:rPr lang="en-GB" dirty="0" err="1" smtClean="0"/>
              <a:t>Ascitic</a:t>
            </a:r>
            <a:r>
              <a:rPr lang="en-GB" dirty="0" smtClean="0"/>
              <a:t> fluid</a:t>
            </a:r>
          </a:p>
          <a:p>
            <a:pPr lvl="2"/>
            <a:r>
              <a:rPr lang="en-GB" dirty="0" smtClean="0"/>
              <a:t>Protein binding</a:t>
            </a:r>
          </a:p>
          <a:p>
            <a:pPr lvl="1"/>
            <a:r>
              <a:rPr lang="en-GB" dirty="0" smtClean="0"/>
              <a:t>Metabolism</a:t>
            </a:r>
          </a:p>
          <a:p>
            <a:pPr lvl="2"/>
            <a:r>
              <a:rPr lang="en-GB" dirty="0" smtClean="0"/>
              <a:t>First pass metabolism</a:t>
            </a:r>
          </a:p>
          <a:p>
            <a:pPr lvl="2"/>
            <a:r>
              <a:rPr lang="en-GB" dirty="0" smtClean="0"/>
              <a:t>Possibly reduced metabolism/</a:t>
            </a:r>
            <a:r>
              <a:rPr lang="en-GB" dirty="0" err="1" smtClean="0"/>
              <a:t>prodrugs</a:t>
            </a:r>
            <a:endParaRPr lang="en-GB" dirty="0" smtClean="0"/>
          </a:p>
          <a:p>
            <a:pPr lvl="1"/>
            <a:r>
              <a:rPr lang="en-GB" dirty="0" smtClean="0"/>
              <a:t>Elimination</a:t>
            </a:r>
          </a:p>
          <a:p>
            <a:pPr lvl="2"/>
            <a:r>
              <a:rPr lang="en-GB" dirty="0" smtClean="0"/>
              <a:t>Consider cholestasis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09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416824" cy="1143000"/>
          </a:xfrm>
        </p:spPr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GB" dirty="0" smtClean="0"/>
              <a:t>Types of questions that come to MI and why it is so hard to answer them!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Understanding liver dysfunction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Case presentation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1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PK/PD/ADR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Compensated cirrhosis</a:t>
            </a:r>
          </a:p>
          <a:p>
            <a:pPr lvl="1"/>
            <a:r>
              <a:rPr lang="en-GB" dirty="0" smtClean="0"/>
              <a:t>Risk of bleeding – </a:t>
            </a:r>
            <a:r>
              <a:rPr lang="en-GB" dirty="0" err="1" smtClean="0"/>
              <a:t>varices</a:t>
            </a:r>
            <a:r>
              <a:rPr lang="en-GB" dirty="0" smtClean="0"/>
              <a:t>, coagulopathy</a:t>
            </a:r>
            <a:endParaRPr lang="en-GB" dirty="0"/>
          </a:p>
          <a:p>
            <a:pPr lvl="1"/>
            <a:r>
              <a:rPr lang="en-GB" dirty="0" smtClean="0"/>
              <a:t>Sedation – encephalopathy</a:t>
            </a:r>
          </a:p>
          <a:p>
            <a:pPr lvl="1"/>
            <a:r>
              <a:rPr lang="en-GB" dirty="0" smtClean="0"/>
              <a:t>Pruritus</a:t>
            </a:r>
          </a:p>
          <a:p>
            <a:pPr lvl="1"/>
            <a:r>
              <a:rPr lang="en-GB" dirty="0" smtClean="0"/>
              <a:t>Electrolytes and fluid balance – encephalopathy, ascites</a:t>
            </a:r>
          </a:p>
          <a:p>
            <a:pPr lvl="1"/>
            <a:r>
              <a:rPr lang="en-GB" dirty="0" smtClean="0"/>
              <a:t>Renal toxicity – cirrhosis, </a:t>
            </a:r>
            <a:r>
              <a:rPr lang="en-GB" dirty="0" err="1" smtClean="0"/>
              <a:t>hepatorenal</a:t>
            </a:r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818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04856" cy="1143000"/>
          </a:xfrm>
        </p:spPr>
        <p:txBody>
          <a:bodyPr/>
          <a:lstStyle/>
          <a:p>
            <a:r>
              <a:rPr lang="en-GB" dirty="0" smtClean="0"/>
              <a:t>Choice of analgesia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924800" cy="4535016"/>
          </a:xfrm>
        </p:spPr>
        <p:txBody>
          <a:bodyPr/>
          <a:lstStyle/>
          <a:p>
            <a:r>
              <a:rPr lang="en-GB" dirty="0" err="1" smtClean="0"/>
              <a:t>Paracetamol</a:t>
            </a:r>
            <a:endParaRPr lang="en-GB" dirty="0" smtClean="0"/>
          </a:p>
          <a:p>
            <a:pPr lvl="1"/>
            <a:r>
              <a:rPr lang="en-GB" sz="1800" dirty="0" smtClean="0"/>
              <a:t>Fine to use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Ibuprofen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Risk of bleeding, renal toxicity, sodium and water retention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>
                <a:solidFill>
                  <a:srgbClr val="FF0000"/>
                </a:solidFill>
              </a:rPr>
              <a:t>AVOID</a:t>
            </a:r>
          </a:p>
          <a:p>
            <a:pPr lvl="1">
              <a:lnSpc>
                <a:spcPct val="90000"/>
              </a:lnSpc>
            </a:pPr>
            <a:endParaRPr lang="en-GB" sz="1800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Morphine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Impaired metabolism  possible accumulation</a:t>
            </a:r>
          </a:p>
          <a:p>
            <a:pPr lvl="1">
              <a:lnSpc>
                <a:spcPct val="90000"/>
              </a:lnSpc>
            </a:pPr>
            <a:r>
              <a:rPr lang="en-GB" sz="1800" dirty="0" err="1" smtClean="0"/>
              <a:t>Varices</a:t>
            </a:r>
            <a:r>
              <a:rPr lang="en-GB" sz="1800" dirty="0" smtClean="0"/>
              <a:t> may affect first pass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Sedation</a:t>
            </a:r>
            <a:r>
              <a:rPr lang="en-GB" sz="1800" dirty="0"/>
              <a:t>, </a:t>
            </a:r>
            <a:r>
              <a:rPr lang="en-GB" sz="1800" dirty="0" err="1"/>
              <a:t>resp</a:t>
            </a:r>
            <a:r>
              <a:rPr lang="en-GB" sz="1800" dirty="0"/>
              <a:t> depression – encephalopathy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>
                <a:solidFill>
                  <a:srgbClr val="FF0000"/>
                </a:solidFill>
              </a:rPr>
              <a:t>No/Maybe – half dose but monitor and use </a:t>
            </a:r>
            <a:r>
              <a:rPr lang="en-GB" sz="1800" dirty="0" err="1" smtClean="0">
                <a:solidFill>
                  <a:srgbClr val="FF0000"/>
                </a:solidFill>
              </a:rPr>
              <a:t>prn</a:t>
            </a:r>
            <a:r>
              <a:rPr lang="en-GB" sz="1800" dirty="0" smtClean="0">
                <a:solidFill>
                  <a:srgbClr val="FF0000"/>
                </a:solidFill>
              </a:rPr>
              <a:t> with wider intervals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4794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7924800" cy="4607024"/>
          </a:xfrm>
        </p:spPr>
        <p:txBody>
          <a:bodyPr/>
          <a:lstStyle/>
          <a:p>
            <a:r>
              <a:rPr lang="en-GB" dirty="0" smtClean="0"/>
              <a:t>18 months</a:t>
            </a:r>
          </a:p>
          <a:p>
            <a:pPr lvl="1"/>
            <a:r>
              <a:rPr lang="en-GB" dirty="0" smtClean="0"/>
              <a:t>ALT 60,  </a:t>
            </a:r>
            <a:r>
              <a:rPr lang="en-GB" dirty="0" err="1" smtClean="0"/>
              <a:t>Bili</a:t>
            </a:r>
            <a:r>
              <a:rPr lang="en-GB" dirty="0" smtClean="0"/>
              <a:t> 300, INR 1.6 (not corrected with </a:t>
            </a:r>
            <a:r>
              <a:rPr lang="en-GB" dirty="0" err="1" smtClean="0"/>
              <a:t>vit</a:t>
            </a:r>
            <a:r>
              <a:rPr lang="en-GB" dirty="0" smtClean="0"/>
              <a:t> K),  Albumin 25</a:t>
            </a:r>
          </a:p>
          <a:p>
            <a:pPr lvl="1"/>
            <a:r>
              <a:rPr lang="en-GB" dirty="0" err="1" smtClean="0"/>
              <a:t>Variceal</a:t>
            </a:r>
            <a:r>
              <a:rPr lang="en-GB" dirty="0" smtClean="0"/>
              <a:t> bleed secondary to portal hypertension</a:t>
            </a:r>
          </a:p>
          <a:p>
            <a:pPr lvl="1"/>
            <a:r>
              <a:rPr lang="en-GB" dirty="0" smtClean="0"/>
              <a:t>Ascites refractory</a:t>
            </a:r>
          </a:p>
          <a:p>
            <a:pPr lvl="1"/>
            <a:r>
              <a:rPr lang="en-GB" dirty="0" smtClean="0"/>
              <a:t>Irritable - ?encephalopathy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Decompensated cirrhosis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224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Choice of analgesia</a:t>
            </a:r>
            <a:endParaRPr lang="en-GB" dirty="0"/>
          </a:p>
        </p:txBody>
      </p:sp>
      <p:sp>
        <p:nvSpPr>
          <p:cNvPr id="4" name="Explosion 1 3"/>
          <p:cNvSpPr/>
          <p:nvPr/>
        </p:nvSpPr>
        <p:spPr>
          <a:xfrm>
            <a:off x="1187624" y="3717032"/>
            <a:ext cx="1706488" cy="914400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4784"/>
            <a:ext cx="7924800" cy="4535016"/>
          </a:xfrm>
        </p:spPr>
        <p:txBody>
          <a:bodyPr/>
          <a:lstStyle/>
          <a:p>
            <a:r>
              <a:rPr lang="en-GB" dirty="0" err="1" smtClean="0"/>
              <a:t>Paracetamol</a:t>
            </a:r>
            <a:endParaRPr lang="en-GB" dirty="0" smtClean="0"/>
          </a:p>
          <a:p>
            <a:pPr lvl="1"/>
            <a:r>
              <a:rPr lang="en-GB" sz="1800" dirty="0" smtClean="0"/>
              <a:t>OK but reduce dose to </a:t>
            </a:r>
            <a:r>
              <a:rPr lang="en-GB" sz="1800" dirty="0" err="1" smtClean="0"/>
              <a:t>tds</a:t>
            </a:r>
            <a:r>
              <a:rPr lang="en-GB" sz="1800" dirty="0" smtClean="0"/>
              <a:t> (be aware of weight of patient)</a:t>
            </a:r>
          </a:p>
          <a:p>
            <a:pPr lvl="1"/>
            <a:endParaRPr lang="en-GB" sz="1800" dirty="0" smtClean="0"/>
          </a:p>
          <a:p>
            <a:r>
              <a:rPr lang="en-GB" dirty="0" smtClean="0"/>
              <a:t>Ibuprofen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Poor </a:t>
            </a:r>
            <a:r>
              <a:rPr lang="en-GB" sz="1800" dirty="0"/>
              <a:t>metabolism, accumulation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Bleeding risk, renal toxicity, fluid and electrolyte </a:t>
            </a:r>
            <a:r>
              <a:rPr lang="en-GB" sz="1800" dirty="0" smtClean="0"/>
              <a:t>disturbance</a:t>
            </a:r>
            <a:br>
              <a:rPr lang="en-GB" sz="1800" dirty="0" smtClean="0"/>
            </a:b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    </a:t>
            </a:r>
            <a:r>
              <a:rPr lang="en-GB" sz="1800" b="1" i="1" u="sng" dirty="0" smtClean="0">
                <a:solidFill>
                  <a:srgbClr val="FF0000"/>
                </a:solidFill>
              </a:rPr>
              <a:t>AVOID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GB" sz="1800" b="1" i="1" u="sng" dirty="0" smtClean="0">
                <a:solidFill>
                  <a:srgbClr val="FF0000"/>
                </a:solidFill>
              </a:rPr>
              <a:t/>
            </a:r>
            <a:br>
              <a:rPr lang="en-GB" sz="1800" b="1" i="1" u="sng" dirty="0" smtClean="0">
                <a:solidFill>
                  <a:srgbClr val="FF0000"/>
                </a:solidFill>
              </a:rPr>
            </a:br>
            <a:endParaRPr lang="en-GB" sz="1800" b="1" i="1" u="sng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Morphine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Impaired metabolism/accumulation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Sedation, respiratory depression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>
                <a:solidFill>
                  <a:srgbClr val="FF0000"/>
                </a:solidFill>
              </a:rPr>
              <a:t>No unless can be closely monitored – quarter to half dose, 8-12 hourly. If tolerated may increase dose but keep interval the same.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156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7924800" cy="4607024"/>
          </a:xfrm>
        </p:spPr>
        <p:txBody>
          <a:bodyPr/>
          <a:lstStyle/>
          <a:p>
            <a:r>
              <a:rPr lang="en-GB" dirty="0" smtClean="0"/>
              <a:t>Liver transplant 4 months ago.</a:t>
            </a:r>
            <a:endParaRPr lang="en-GB" dirty="0"/>
          </a:p>
          <a:p>
            <a:pPr lvl="1"/>
            <a:r>
              <a:rPr lang="en-GB" dirty="0" smtClean="0"/>
              <a:t>Living related – mum was donor</a:t>
            </a:r>
          </a:p>
          <a:p>
            <a:pPr lvl="1"/>
            <a:r>
              <a:rPr lang="en-GB" dirty="0" smtClean="0"/>
              <a:t>LFTs normal, good </a:t>
            </a:r>
            <a:r>
              <a:rPr lang="en-GB" dirty="0" err="1" smtClean="0"/>
              <a:t>tacrolimus</a:t>
            </a:r>
            <a:r>
              <a:rPr lang="en-GB" dirty="0" smtClean="0"/>
              <a:t> levels …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Most meds fine to use</a:t>
            </a:r>
          </a:p>
          <a:p>
            <a:pPr lvl="2"/>
            <a:r>
              <a:rPr lang="en-GB" dirty="0" smtClean="0"/>
              <a:t>Don’t forget interactions</a:t>
            </a:r>
          </a:p>
          <a:p>
            <a:pPr lvl="2"/>
            <a:r>
              <a:rPr lang="en-GB" dirty="0" smtClean="0"/>
              <a:t>Still caution with </a:t>
            </a:r>
            <a:r>
              <a:rPr lang="en-GB" dirty="0" err="1" smtClean="0"/>
              <a:t>renally</a:t>
            </a:r>
            <a:r>
              <a:rPr lang="en-GB" dirty="0" smtClean="0"/>
              <a:t> toxic meds because of </a:t>
            </a:r>
            <a:r>
              <a:rPr lang="en-GB" dirty="0" err="1" smtClean="0"/>
              <a:t>tacrolimus</a:t>
            </a:r>
            <a:endParaRPr lang="en-GB" dirty="0"/>
          </a:p>
          <a:p>
            <a:pPr lvl="2"/>
            <a:r>
              <a:rPr lang="en-GB" dirty="0" smtClean="0"/>
              <a:t>Co-morbidities</a:t>
            </a:r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357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en-GB" dirty="0" smtClean="0"/>
              <a:t>Case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7924800" cy="4607024"/>
          </a:xfrm>
        </p:spPr>
        <p:txBody>
          <a:bodyPr/>
          <a:lstStyle/>
          <a:p>
            <a:r>
              <a:rPr lang="en-GB" dirty="0" smtClean="0"/>
              <a:t>And mum??</a:t>
            </a:r>
          </a:p>
          <a:p>
            <a:pPr lvl="1"/>
            <a:r>
              <a:rPr lang="en-GB" dirty="0" smtClean="0"/>
              <a:t>Regeneration within 2 months</a:t>
            </a:r>
            <a:endParaRPr lang="en-GB" dirty="0"/>
          </a:p>
          <a:p>
            <a:pPr lvl="1"/>
            <a:r>
              <a:rPr lang="en-GB" dirty="0" smtClean="0"/>
              <a:t>No </a:t>
            </a:r>
            <a:r>
              <a:rPr lang="en-GB" dirty="0" err="1" smtClean="0"/>
              <a:t>sequelae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7901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messages – when to worry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Cirrhosis, </a:t>
            </a:r>
            <a:r>
              <a:rPr lang="en-GB" dirty="0" err="1"/>
              <a:t>esp</a:t>
            </a:r>
            <a:r>
              <a:rPr lang="en-GB" dirty="0"/>
              <a:t> </a:t>
            </a:r>
            <a:r>
              <a:rPr lang="en-GB" dirty="0" smtClean="0"/>
              <a:t>decompensated</a:t>
            </a:r>
            <a:br>
              <a:rPr lang="en-GB" dirty="0" smtClean="0"/>
            </a:br>
            <a:endParaRPr lang="en-GB" dirty="0"/>
          </a:p>
          <a:p>
            <a:r>
              <a:rPr lang="en-GB" dirty="0" err="1" smtClean="0"/>
              <a:t>Varices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r>
              <a:rPr lang="en-GB" dirty="0" smtClean="0"/>
              <a:t>Ascites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Cholestasis/low albumin </a:t>
            </a:r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248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Work out what is wrong with your patient’s liver and how bad it is</a:t>
            </a:r>
            <a:br>
              <a:rPr lang="en-GB" dirty="0"/>
            </a:b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See if the pharmacokinetics of the drug you want to use could be affected</a:t>
            </a:r>
            <a:br>
              <a:rPr lang="en-GB" dirty="0"/>
            </a:b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Check the drug doesn’t have side effects which could harm the patient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GB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dirty="0"/>
              <a:t>			Advise accordingly</a:t>
            </a:r>
          </a:p>
        </p:txBody>
      </p:sp>
    </p:spTree>
    <p:extLst>
      <p:ext uri="{BB962C8B-B14F-4D97-AF65-F5344CB8AC3E}">
        <p14:creationId xmlns:p14="http://schemas.microsoft.com/office/powerpoint/2010/main" val="42224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Sources of further information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Medicines Q&amp;As on NELM</a:t>
            </a:r>
          </a:p>
          <a:p>
            <a:r>
              <a:rPr lang="en-GB"/>
              <a:t>Drug PK data – Dollery, micromedex, SPC</a:t>
            </a:r>
          </a:p>
          <a:p>
            <a:r>
              <a:rPr lang="en-GB"/>
              <a:t>Drugs and the Liver!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r>
              <a:rPr lang="en-GB"/>
              <a:t>Caution with interpreting references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4" name="Picture 10" descr="jaundic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3335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pid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0913" y="3735437"/>
            <a:ext cx="2128838" cy="1350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untitle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2021056" cy="3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7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4525963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Understand liver the principles of drug handling in patients with liver dysfunction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Be able to select an appropriate drug and dose for a liver patient – or at least know where to start.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980728"/>
            <a:ext cx="7416824" cy="1143000"/>
          </a:xfrm>
        </p:spPr>
        <p:txBody>
          <a:bodyPr/>
          <a:lstStyle/>
          <a:p>
            <a:r>
              <a:rPr lang="en-GB" dirty="0" smtClean="0"/>
              <a:t>Aim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1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Child-Pugh score – </a:t>
            </a:r>
            <a:r>
              <a:rPr lang="en-GB">
                <a:solidFill>
                  <a:srgbClr val="FF0000"/>
                </a:solidFill>
              </a:rPr>
              <a:t>cirrhosis only</a:t>
            </a:r>
          </a:p>
        </p:txBody>
      </p:sp>
      <p:graphicFrame>
        <p:nvGraphicFramePr>
          <p:cNvPr id="202806" name="Group 54"/>
          <p:cNvGraphicFramePr>
            <a:graphicFrameLocks noGrp="1"/>
          </p:cNvGraphicFramePr>
          <p:nvPr>
            <p:ph type="tbl" idx="1"/>
          </p:nvPr>
        </p:nvGraphicFramePr>
        <p:xfrm>
          <a:off x="609600" y="1600200"/>
          <a:ext cx="7924800" cy="3396298"/>
        </p:xfrm>
        <a:graphic>
          <a:graphicData uri="http://schemas.openxmlformats.org/drawingml/2006/table">
            <a:tbl>
              <a:tblPr/>
              <a:tblGrid>
                <a:gridCol w="2233613"/>
                <a:gridCol w="1944687"/>
                <a:gridCol w="1944688"/>
                <a:gridCol w="1801812"/>
              </a:tblGrid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34-51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Albumin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30-35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1.7-2.3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Ascites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Easily 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Poorly controlled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Encephalopathy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2807" name="Text Box 55"/>
          <p:cNvSpPr txBox="1">
            <a:spLocks noChangeArrowheads="1"/>
          </p:cNvSpPr>
          <p:nvPr/>
        </p:nvSpPr>
        <p:spPr bwMode="auto">
          <a:xfrm>
            <a:off x="611188" y="5300663"/>
            <a:ext cx="7921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 = 5-6 </a:t>
            </a:r>
            <a:r>
              <a:rPr lang="en-GB" sz="2400" i="1"/>
              <a:t>(mild),</a:t>
            </a:r>
            <a:r>
              <a:rPr lang="en-GB" sz="2400"/>
              <a:t>     B = 7-9 </a:t>
            </a:r>
            <a:r>
              <a:rPr lang="en-GB" sz="2400" i="1"/>
              <a:t>(moderate),</a:t>
            </a:r>
            <a:r>
              <a:rPr lang="en-GB" sz="2400"/>
              <a:t>     C </a:t>
            </a:r>
            <a:r>
              <a:rPr lang="en-GB" sz="2400">
                <a:cs typeface="Arial" charset="0"/>
              </a:rPr>
              <a:t>≥ </a:t>
            </a:r>
            <a:r>
              <a:rPr lang="en-GB" sz="2400"/>
              <a:t>10 </a:t>
            </a:r>
            <a:r>
              <a:rPr lang="en-GB" sz="2400" i="1"/>
              <a:t>(severe)</a:t>
            </a:r>
          </a:p>
        </p:txBody>
      </p:sp>
    </p:spTree>
    <p:extLst>
      <p:ext uri="{BB962C8B-B14F-4D97-AF65-F5344CB8AC3E}">
        <p14:creationId xmlns:p14="http://schemas.microsoft.com/office/powerpoint/2010/main" val="15339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en-GB" dirty="0" smtClean="0"/>
              <a:t>Types of enquiries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an I use XXX in my patient with liver failure/disease/dysfunction?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Has this drug caused </a:t>
            </a:r>
            <a:r>
              <a:rPr lang="en-GB" dirty="0" err="1" smtClean="0"/>
              <a:t>hepatoxicity</a:t>
            </a:r>
            <a:r>
              <a:rPr lang="en-GB" dirty="0" smtClean="0"/>
              <a:t>?</a:t>
            </a:r>
          </a:p>
          <a:p>
            <a:pPr lvl="1"/>
            <a:r>
              <a:rPr lang="en-GB" dirty="0" err="1" smtClean="0"/>
              <a:t>livertox</a:t>
            </a:r>
            <a:r>
              <a:rPr lang="en-GB" dirty="0" smtClean="0"/>
              <a:t> </a:t>
            </a:r>
            <a:r>
              <a:rPr lang="en-GB" dirty="0"/>
              <a:t>database  - https://livertox.nih.gov</a:t>
            </a:r>
            <a:r>
              <a:rPr lang="en-GB" dirty="0" smtClean="0"/>
              <a:t>/</a:t>
            </a:r>
          </a:p>
          <a:p>
            <a:pPr lvl="1"/>
            <a:r>
              <a:rPr lang="en-GB" dirty="0">
                <a:solidFill>
                  <a:srgbClr val="00B0F0"/>
                </a:solidFill>
              </a:rPr>
              <a:t>Existing liver dysfunction does not increase risk of hepatotoxic </a:t>
            </a:r>
            <a:r>
              <a:rPr lang="en-GB" dirty="0" smtClean="0">
                <a:solidFill>
                  <a:srgbClr val="00B0F0"/>
                </a:solidFill>
              </a:rPr>
              <a:t>reaction but makes it more difficult to manage</a:t>
            </a:r>
            <a:endParaRPr lang="en-GB" dirty="0">
              <a:solidFill>
                <a:srgbClr val="00B0F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4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en-GB" dirty="0"/>
              <a:t>Why the problem?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en-GB" dirty="0"/>
              <a:t>Poor understanding of liver dysfunction </a:t>
            </a:r>
          </a:p>
          <a:p>
            <a:r>
              <a:rPr lang="en-GB" dirty="0" smtClean="0"/>
              <a:t>Lack </a:t>
            </a:r>
            <a:r>
              <a:rPr lang="en-GB" dirty="0"/>
              <a:t>of information in regular sources </a:t>
            </a:r>
            <a:r>
              <a:rPr lang="en-GB" dirty="0" err="1"/>
              <a:t>e.g</a:t>
            </a:r>
            <a:r>
              <a:rPr lang="en-GB" dirty="0"/>
              <a:t> BNF, SPC </a:t>
            </a:r>
            <a:r>
              <a:rPr lang="en-GB" sz="2400" dirty="0"/>
              <a:t>(misinformation/lack of data)</a:t>
            </a:r>
          </a:p>
          <a:p>
            <a:r>
              <a:rPr lang="en-GB" dirty="0"/>
              <a:t>Lack of research, small numbers of patients </a:t>
            </a:r>
            <a:r>
              <a:rPr lang="en-GB" dirty="0" smtClean="0"/>
              <a:t>with specific conditions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No </a:t>
            </a:r>
            <a:r>
              <a:rPr lang="en-GB" dirty="0"/>
              <a:t>easy </a:t>
            </a:r>
            <a:r>
              <a:rPr lang="en-GB" dirty="0" smtClean="0"/>
              <a:t>equation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en-GB" dirty="0" smtClean="0"/>
              <a:t>First principles</a:t>
            </a:r>
            <a:r>
              <a:rPr lang="en-GB" dirty="0"/>
              <a:t>	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en-GB" sz="2800" dirty="0" smtClean="0"/>
              <a:t>Identify </a:t>
            </a:r>
            <a:r>
              <a:rPr lang="en-GB" sz="2800" dirty="0"/>
              <a:t>extent and type of liver </a:t>
            </a:r>
            <a:r>
              <a:rPr lang="en-GB" sz="2800" dirty="0" smtClean="0"/>
              <a:t>dysfunction</a:t>
            </a:r>
            <a:br>
              <a:rPr lang="en-GB" sz="2800" dirty="0" smtClean="0"/>
            </a:br>
            <a:endParaRPr lang="en-GB" sz="2800" dirty="0"/>
          </a:p>
          <a:p>
            <a:r>
              <a:rPr lang="en-GB" sz="2800" dirty="0"/>
              <a:t>Consider how this will affect drug </a:t>
            </a:r>
            <a:r>
              <a:rPr lang="en-GB" sz="2800" dirty="0" smtClean="0"/>
              <a:t>handling</a:t>
            </a:r>
            <a:br>
              <a:rPr lang="en-GB" sz="2800" dirty="0" smtClean="0"/>
            </a:br>
            <a:endParaRPr lang="en-GB" sz="2800" dirty="0"/>
          </a:p>
          <a:p>
            <a:r>
              <a:rPr lang="en-GB" sz="2800" dirty="0"/>
              <a:t>Consider how the drug may affect the patient – side effects, </a:t>
            </a:r>
            <a:r>
              <a:rPr lang="en-GB" sz="2800" dirty="0" err="1"/>
              <a:t>pharmacodynamic</a:t>
            </a:r>
            <a:r>
              <a:rPr lang="en-GB" sz="2800" dirty="0"/>
              <a:t> </a:t>
            </a:r>
            <a:r>
              <a:rPr lang="en-GB" sz="2800" dirty="0" smtClean="0"/>
              <a:t>effects</a:t>
            </a:r>
            <a:br>
              <a:rPr lang="en-GB" sz="2800" dirty="0" smtClean="0"/>
            </a:br>
            <a:endParaRPr lang="en-GB" sz="2800" dirty="0"/>
          </a:p>
          <a:p>
            <a:r>
              <a:rPr lang="en-GB" sz="2800" dirty="0"/>
              <a:t>Remembering the whole patient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7430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Causes of liver disease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7924800" cy="4637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Metabolic &amp; inherited – CF, Alagille, tyrosinaemia, Wilson’s</a:t>
            </a:r>
          </a:p>
          <a:p>
            <a:pPr>
              <a:lnSpc>
                <a:spcPct val="90000"/>
              </a:lnSpc>
            </a:pPr>
            <a:r>
              <a:rPr lang="en-GB"/>
              <a:t>Autoimmune – AIH, PSC, PBC</a:t>
            </a:r>
          </a:p>
          <a:p>
            <a:pPr>
              <a:lnSpc>
                <a:spcPct val="90000"/>
              </a:lnSpc>
            </a:pPr>
            <a:r>
              <a:rPr lang="en-GB"/>
              <a:t>Structural – biliary atresia, choledochal cysts</a:t>
            </a:r>
          </a:p>
          <a:p>
            <a:pPr>
              <a:lnSpc>
                <a:spcPct val="90000"/>
              </a:lnSpc>
            </a:pPr>
            <a:r>
              <a:rPr lang="en-GB"/>
              <a:t>Infection – hepatitis B, C</a:t>
            </a:r>
          </a:p>
          <a:p>
            <a:pPr>
              <a:lnSpc>
                <a:spcPct val="90000"/>
              </a:lnSpc>
            </a:pPr>
            <a:r>
              <a:rPr lang="en-GB"/>
              <a:t>Alcoholic liver disease</a:t>
            </a:r>
          </a:p>
          <a:p>
            <a:pPr>
              <a:lnSpc>
                <a:spcPct val="90000"/>
              </a:lnSpc>
            </a:pPr>
            <a:r>
              <a:rPr lang="en-GB"/>
              <a:t>Non-alcoholic fatty liver disease</a:t>
            </a:r>
          </a:p>
          <a:p>
            <a:pPr>
              <a:lnSpc>
                <a:spcPct val="90000"/>
              </a:lnSpc>
            </a:pPr>
            <a:r>
              <a:rPr lang="en-GB"/>
              <a:t>Cancer – usually underlying cirrhosis</a:t>
            </a:r>
          </a:p>
        </p:txBody>
      </p:sp>
    </p:spTree>
    <p:extLst>
      <p:ext uri="{BB962C8B-B14F-4D97-AF65-F5344CB8AC3E}">
        <p14:creationId xmlns:p14="http://schemas.microsoft.com/office/powerpoint/2010/main" val="1851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HT pp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THT IN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LTHT ppt background</Template>
  <TotalTime>279</TotalTime>
  <Words>1273</Words>
  <Application>Microsoft Office PowerPoint</Application>
  <PresentationFormat>On-screen Show (4:3)</PresentationFormat>
  <Paragraphs>368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LTHT ppt background</vt:lpstr>
      <vt:lpstr>LTHT INNER</vt:lpstr>
      <vt:lpstr>Medicines issues in liver disease</vt:lpstr>
      <vt:lpstr>Where is the liver?</vt:lpstr>
      <vt:lpstr>What does the liver do?</vt:lpstr>
      <vt:lpstr>Plan</vt:lpstr>
      <vt:lpstr>Aim</vt:lpstr>
      <vt:lpstr>Types of enquiries</vt:lpstr>
      <vt:lpstr>Why the problem?</vt:lpstr>
      <vt:lpstr>First principles </vt:lpstr>
      <vt:lpstr>Causes of liver disease</vt:lpstr>
      <vt:lpstr>Causes of liver dysfunction</vt:lpstr>
      <vt:lpstr>Terminology - Hepatocellular</vt:lpstr>
      <vt:lpstr>Terminology - Hepatocellular</vt:lpstr>
      <vt:lpstr>Terminology - Hepatocellular</vt:lpstr>
      <vt:lpstr>Terminology - Cholestasis</vt:lpstr>
      <vt:lpstr>Why?</vt:lpstr>
      <vt:lpstr>PowerPoint Presentation</vt:lpstr>
      <vt:lpstr>Next stage - drug considerations</vt:lpstr>
      <vt:lpstr>Absorption</vt:lpstr>
      <vt:lpstr>Distribution</vt:lpstr>
      <vt:lpstr>Metabolism</vt:lpstr>
      <vt:lpstr>- Portal hypertension</vt:lpstr>
      <vt:lpstr>Elimination</vt:lpstr>
      <vt:lpstr>Pharmacodynamcis</vt:lpstr>
      <vt:lpstr>Side Effect Profile</vt:lpstr>
      <vt:lpstr>Which analgesic can you use in a patient with liver disease?</vt:lpstr>
      <vt:lpstr>Paracetamol</vt:lpstr>
      <vt:lpstr>Ibuprofen</vt:lpstr>
      <vt:lpstr>Morphine</vt:lpstr>
      <vt:lpstr>Case story</vt:lpstr>
      <vt:lpstr>Bilirubin (3-20 micromol/l)</vt:lpstr>
      <vt:lpstr>Transaminases (0-35iu/L) (ALT &amp; AST)</vt:lpstr>
      <vt:lpstr>Biliary atresia</vt:lpstr>
      <vt:lpstr>PK/PD/ADR considerations</vt:lpstr>
      <vt:lpstr>Choice of analgesia</vt:lpstr>
      <vt:lpstr>Case story</vt:lpstr>
      <vt:lpstr>Case story</vt:lpstr>
      <vt:lpstr>Prothrombin Time (~13 secs)  or INR (0.9-1.2)</vt:lpstr>
      <vt:lpstr>Case story</vt:lpstr>
      <vt:lpstr>PK/PD/ADR considerations</vt:lpstr>
      <vt:lpstr>PK/PD/ADR considerations</vt:lpstr>
      <vt:lpstr>Choice of analgesia</vt:lpstr>
      <vt:lpstr>Case story</vt:lpstr>
      <vt:lpstr>Choice of analgesia</vt:lpstr>
      <vt:lpstr>Case study</vt:lpstr>
      <vt:lpstr>Case story</vt:lpstr>
      <vt:lpstr>Key messages – when to worry</vt:lpstr>
      <vt:lpstr>Summary</vt:lpstr>
      <vt:lpstr>Sources of further information</vt:lpstr>
      <vt:lpstr>Any questions?</vt:lpstr>
      <vt:lpstr>Child-Pugh score – cirrhosis only</vt:lpstr>
    </vt:vector>
  </TitlesOfParts>
  <Company>Leeds Teaching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Medicines issues in liver disease</dc:title>
  <dc:creator>Penny North-Lewis</dc:creator>
  <cp:lastModifiedBy>Thompson Clare - Office Manager</cp:lastModifiedBy>
  <cp:revision>20</cp:revision>
  <dcterms:created xsi:type="dcterms:W3CDTF">2019-09-13T17:06:33Z</dcterms:created>
  <dcterms:modified xsi:type="dcterms:W3CDTF">2019-09-23T08:46:46Z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51a0b7fa-dc2a-49e1-8261-900acb21f889</vt:lpwstr>
  </property>
</Properties>
</file>